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719" r:id="rId1"/>
  </p:sldMasterIdLst>
  <p:handoutMasterIdLst>
    <p:handoutMasterId r:id="rId31"/>
  </p:handoutMasterIdLst>
  <p:sldIdLst>
    <p:sldId id="287" r:id="rId2"/>
    <p:sldId id="285" r:id="rId3"/>
    <p:sldId id="286" r:id="rId4"/>
    <p:sldId id="256" r:id="rId5"/>
    <p:sldId id="257" r:id="rId6"/>
    <p:sldId id="258" r:id="rId7"/>
    <p:sldId id="259" r:id="rId8"/>
    <p:sldId id="262" r:id="rId9"/>
    <p:sldId id="260" r:id="rId10"/>
    <p:sldId id="261" r:id="rId11"/>
    <p:sldId id="275" r:id="rId12"/>
    <p:sldId id="274" r:id="rId13"/>
    <p:sldId id="266" r:id="rId14"/>
    <p:sldId id="265" r:id="rId15"/>
    <p:sldId id="267" r:id="rId16"/>
    <p:sldId id="264" r:id="rId17"/>
    <p:sldId id="282" r:id="rId18"/>
    <p:sldId id="281" r:id="rId19"/>
    <p:sldId id="268" r:id="rId20"/>
    <p:sldId id="270" r:id="rId21"/>
    <p:sldId id="283" r:id="rId22"/>
    <p:sldId id="269" r:id="rId23"/>
    <p:sldId id="271" r:id="rId24"/>
    <p:sldId id="280" r:id="rId25"/>
    <p:sldId id="276" r:id="rId26"/>
    <p:sldId id="278" r:id="rId27"/>
    <p:sldId id="273" r:id="rId28"/>
    <p:sldId id="284" r:id="rId29"/>
    <p:sldId id="277" r:id="rId3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95062"/>
  </p:normalViewPr>
  <p:slideViewPr>
    <p:cSldViewPr>
      <p:cViewPr varScale="1">
        <p:scale>
          <a:sx n="116" d="100"/>
          <a:sy n="116" d="100"/>
        </p:scale>
        <p:origin x="16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265A4C4A-3772-4A45-928E-4E381F1220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4BF2389-25E1-6848-9988-99D3AF9FC49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5CBF2860-72FF-C642-B8D4-9FA5992728E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1E4EDBF0-CA5A-844C-AE6C-230B01BFBD5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961B53-BCF5-8A45-B0B6-69D427967EB1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9A5712-F553-6441-B10B-B431927EF6AE}"/>
              </a:ext>
            </a:extLst>
          </p:cNvPr>
          <p:cNvSpPr/>
          <p:nvPr/>
        </p:nvSpPr>
        <p:spPr>
          <a:xfrm>
            <a:off x="1008063" y="0"/>
            <a:ext cx="5897562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597B83-B4EA-DA4D-8911-6B678065E559}"/>
              </a:ext>
            </a:extLst>
          </p:cNvPr>
          <p:cNvSpPr/>
          <p:nvPr/>
        </p:nvSpPr>
        <p:spPr>
          <a:xfrm>
            <a:off x="6905625" y="0"/>
            <a:ext cx="2857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8C40B86B-ACF0-4047-854F-9B656CB9E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3262313"/>
            <a:ext cx="311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2200">
                <a:solidFill>
                  <a:srgbClr val="A9ACEE"/>
                </a:solidFill>
                <a:latin typeface="Wingdings 3" pitchFamily="2" charset="2"/>
              </a:rPr>
              <a:t>z</a:t>
            </a:r>
            <a:endParaRPr lang="en-US" altLang="en-US" sz="2200">
              <a:solidFill>
                <a:srgbClr val="A9ACEE"/>
              </a:solidFill>
              <a:latin typeface="MS Shell Dlg 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1A2329-6E6A-6B47-B161-30685D7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E06046-01E1-8243-8FF3-1C4B20C3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987FD1-D4BF-DF4D-AB2D-F6983A49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88FCD-FA22-A246-B122-AD9E5E995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29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AC3919-42E8-1144-B0D3-F25B24D2001B}"/>
              </a:ext>
            </a:extLst>
          </p:cNvPr>
          <p:cNvSpPr/>
          <p:nvPr/>
        </p:nvSpPr>
        <p:spPr>
          <a:xfrm>
            <a:off x="1008063" y="0"/>
            <a:ext cx="73152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944740-212C-CC44-94FD-A59E5904C403}"/>
              </a:ext>
            </a:extLst>
          </p:cNvPr>
          <p:cNvSpPr/>
          <p:nvPr/>
        </p:nvSpPr>
        <p:spPr>
          <a:xfrm>
            <a:off x="83216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4B91B018-25C5-5A41-BC1F-118C31E1D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636588"/>
            <a:ext cx="311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600">
                <a:solidFill>
                  <a:srgbClr val="A9ACEE"/>
                </a:solidFill>
                <a:latin typeface="Wingdings 3" pitchFamily="2" charset="2"/>
              </a:rPr>
              <a:t>z</a:t>
            </a:r>
            <a:endParaRPr lang="en-US" altLang="en-US" sz="1600">
              <a:solidFill>
                <a:srgbClr val="A9ACEE"/>
              </a:solidFill>
              <a:latin typeface="MS Shell Dlg 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FEDBC10-B54B-3544-BF35-3ECA0375A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12E8A3-0BE2-DF4C-950E-FEFAB2B9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53BBCE-EC3C-2C41-92A1-603BE046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B9E37-2F85-1D47-88F6-A03C8EB26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61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9FFAE7-BF11-7440-8CB3-203DE0B0AE54}"/>
              </a:ext>
            </a:extLst>
          </p:cNvPr>
          <p:cNvSpPr/>
          <p:nvPr/>
        </p:nvSpPr>
        <p:spPr>
          <a:xfrm>
            <a:off x="1008063" y="0"/>
            <a:ext cx="73152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09F54-1955-6743-99D6-047DE04FD5E6}"/>
              </a:ext>
            </a:extLst>
          </p:cNvPr>
          <p:cNvSpPr/>
          <p:nvPr/>
        </p:nvSpPr>
        <p:spPr>
          <a:xfrm>
            <a:off x="83216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91F9BB48-B5B7-2A41-A606-5DA69318414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688263" y="481013"/>
            <a:ext cx="312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600">
                <a:solidFill>
                  <a:srgbClr val="A9ACEE"/>
                </a:solidFill>
                <a:latin typeface="Wingdings 3" pitchFamily="2" charset="2"/>
              </a:rPr>
              <a:t>z</a:t>
            </a:r>
            <a:endParaRPr lang="en-US" altLang="en-US" sz="1600">
              <a:solidFill>
                <a:srgbClr val="A9ACEE"/>
              </a:solidFill>
              <a:latin typeface="MS Shell Dlg 2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6A7F01-2B88-DE41-A70D-4D6FB0E3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8D4DEB-85FC-0842-8845-51877829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31059B-F7D5-7244-9742-4636BF3F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4E396-5584-4241-B0C4-9E49B605A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35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2D51-C7C5-EB42-A8A2-DAD4C7330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472EE-FCB3-E94A-9DF7-72116688DA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4038600" cy="198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9E8FE-BF71-4242-AE22-2E1D7E50EB3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105400" y="1981200"/>
            <a:ext cx="4038600" cy="198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32D49-F50A-E243-AE8A-2DA4CEB2BE23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914400" y="4114800"/>
            <a:ext cx="8229600" cy="198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FF613A-B97C-CF46-B8B7-80809E85CE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01C109-F662-604F-8AD6-D9C79C1C2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1BCFDC-C375-A143-B833-D9DC0E89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FBE9A0-F76C-7E4B-9380-E4E15D7D7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484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11FA-6CE0-1A4E-9830-5BC1D2A9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82296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62B5670B-3C60-4343-A858-2997199028C2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838200" y="1981200"/>
            <a:ext cx="4038600" cy="41148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5238A-1057-6348-8107-7D9AB26E3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29200" y="1981200"/>
            <a:ext cx="40386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2AB3E-22BF-DF4F-9074-64F0B80B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283FD-B623-F34D-8294-F598FFC6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5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94A30-BD98-F145-A403-9FA9CE2F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201685-AEA8-8946-9D62-09A7897DF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02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6524-854B-B34D-B227-83805CB66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8C4D0-5D58-B747-A8F3-496EF65A5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40386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0771E-ED31-F24A-8D8D-54DAEE832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3000" y="1981200"/>
            <a:ext cx="40386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D09ED-FE90-C648-BA5F-073B7DEA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C7A38-10F6-B448-A5B0-D7B68EF0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419F7-63C8-2347-B367-E11148E1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5743C4-5795-8D45-9B43-A2F16FF41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794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22824-42DD-5347-8FBF-3C264D8E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3D8DE-EDF0-754F-B5E1-C0976C84E8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4038600" cy="198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37644-EF34-2C4C-892E-E71D9D033D9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914400" y="4114800"/>
            <a:ext cx="4038600" cy="198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69891-39E2-674E-BC73-88E6AEC2EE1E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105400" y="1981200"/>
            <a:ext cx="40386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28990C-7C48-0442-869D-B69A8527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3CFED89-4063-5048-992A-77AF67CE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066EC8-E5A4-6E49-989A-DE8803BF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B0574-E492-3048-AA08-CC3EA143B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535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74A24-DD7B-7D47-B373-8E99527A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7511C-5DCD-5B46-AC25-560DCEC1551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40386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62D27-7919-084F-B3F2-787014E35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40386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5E9F2-5837-6040-AC5B-90997132C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4DB9C-AC9A-FD47-9588-F187EB01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AC907-3FF9-5C45-90B0-63B5DA6C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F73B24-C360-2346-B752-715F4FF9C9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085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EBCE8-370E-C644-8EBB-A13363D5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8E10B-9666-0C45-AC29-B2FC1E247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8229600" cy="198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8B62E-980A-A842-95F7-8F4B0426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4114800"/>
            <a:ext cx="8229600" cy="198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4EC73-C233-8246-BBD0-03DB5876F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95361-0FE9-664B-86ED-AAEB10615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DDEEF-8F50-1044-9A17-DE426A80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DD6EEE-0F02-4147-BDA5-98297F611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41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BDACA7-6DEE-5A42-BBEB-9A8790FC80BF}"/>
              </a:ext>
            </a:extLst>
          </p:cNvPr>
          <p:cNvSpPr/>
          <p:nvPr/>
        </p:nvSpPr>
        <p:spPr>
          <a:xfrm>
            <a:off x="83216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FC83E6-B114-AC4F-B7A9-9B6E69DE1B1C}"/>
              </a:ext>
            </a:extLst>
          </p:cNvPr>
          <p:cNvSpPr/>
          <p:nvPr/>
        </p:nvSpPr>
        <p:spPr>
          <a:xfrm>
            <a:off x="1008063" y="0"/>
            <a:ext cx="73152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F8FB2BEB-93D3-E644-BA92-67AB53E6A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636588"/>
            <a:ext cx="311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600">
                <a:solidFill>
                  <a:srgbClr val="A9ACEE"/>
                </a:solidFill>
                <a:latin typeface="Wingdings 3" pitchFamily="2" charset="2"/>
              </a:rPr>
              <a:t>z</a:t>
            </a:r>
            <a:endParaRPr lang="en-US" altLang="en-US" sz="1600">
              <a:solidFill>
                <a:srgbClr val="A9ACEE"/>
              </a:solidFill>
              <a:latin typeface="MS Shell Dlg 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32A094-47EB-0A4B-AE08-40995F67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78F32B-3881-444F-B4FC-25AFD8A8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5CF982-D525-EB4B-8D22-6FF57599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C042A-9ADC-5D43-8708-2726C74A9F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4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937994-2EDC-F049-AFE3-9D3C1384F72C}"/>
              </a:ext>
            </a:extLst>
          </p:cNvPr>
          <p:cNvSpPr/>
          <p:nvPr/>
        </p:nvSpPr>
        <p:spPr>
          <a:xfrm>
            <a:off x="1008063" y="0"/>
            <a:ext cx="73152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0E693D-B38A-2A42-9658-542645C2F6D3}"/>
              </a:ext>
            </a:extLst>
          </p:cNvPr>
          <p:cNvSpPr/>
          <p:nvPr/>
        </p:nvSpPr>
        <p:spPr>
          <a:xfrm>
            <a:off x="83216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1716BDC3-1443-C640-92BC-3AAD062C0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3024188"/>
            <a:ext cx="3127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600">
                <a:solidFill>
                  <a:srgbClr val="A9ACEE"/>
                </a:solidFill>
                <a:latin typeface="Wingdings 3" pitchFamily="2" charset="2"/>
              </a:rPr>
              <a:t>z</a:t>
            </a:r>
            <a:endParaRPr lang="en-US" altLang="en-US" sz="1600">
              <a:solidFill>
                <a:srgbClr val="A9ACEE"/>
              </a:solidFill>
              <a:latin typeface="MS Shell Dlg 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42EAD7-F55F-8246-8FD4-C51E6989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6F8D55-B730-6740-9D2C-470C27DF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207102-F30F-EE40-802E-FF4013F9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B3DC-6419-974C-80A9-E5CF8B625E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93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3D2379-5B74-D64C-90E3-2B7D3E07F693}"/>
              </a:ext>
            </a:extLst>
          </p:cNvPr>
          <p:cNvSpPr/>
          <p:nvPr/>
        </p:nvSpPr>
        <p:spPr>
          <a:xfrm>
            <a:off x="1008063" y="0"/>
            <a:ext cx="73152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92A834-4247-F84B-B802-74E819011613}"/>
              </a:ext>
            </a:extLst>
          </p:cNvPr>
          <p:cNvSpPr/>
          <p:nvPr/>
        </p:nvSpPr>
        <p:spPr>
          <a:xfrm>
            <a:off x="83216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288D5B07-7FC2-FE4A-B053-2EBA8F7A9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636588"/>
            <a:ext cx="311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600">
                <a:solidFill>
                  <a:srgbClr val="A9ACEE"/>
                </a:solidFill>
                <a:latin typeface="Wingdings 3" pitchFamily="2" charset="2"/>
              </a:rPr>
              <a:t>z</a:t>
            </a:r>
            <a:endParaRPr lang="en-US" altLang="en-US" sz="1600">
              <a:solidFill>
                <a:srgbClr val="A9ACEE"/>
              </a:solidFill>
              <a:latin typeface="MS Shell Dlg 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19E9FDF-B0C2-DF45-896B-CDA8AB9E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2E40FE8-7591-3348-B395-ABAB0313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AA73975-1E7A-1945-ADF1-530A2B1E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B78CF-0BB4-B743-B91E-D1B809D6A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76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A1AACA-0799-0F45-AE31-36954859649C}"/>
              </a:ext>
            </a:extLst>
          </p:cNvPr>
          <p:cNvSpPr/>
          <p:nvPr/>
        </p:nvSpPr>
        <p:spPr>
          <a:xfrm>
            <a:off x="1008063" y="0"/>
            <a:ext cx="73152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12C3B7-6A8B-9E43-8657-FF0DCD9A1A28}"/>
              </a:ext>
            </a:extLst>
          </p:cNvPr>
          <p:cNvSpPr/>
          <p:nvPr/>
        </p:nvSpPr>
        <p:spPr>
          <a:xfrm>
            <a:off x="83216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0D5B35CB-A9C8-1043-BFA7-7C4903828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636588"/>
            <a:ext cx="311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600">
                <a:solidFill>
                  <a:srgbClr val="A9ACEE"/>
                </a:solidFill>
                <a:latin typeface="Wingdings 3" pitchFamily="2" charset="2"/>
              </a:rPr>
              <a:t>z</a:t>
            </a:r>
            <a:endParaRPr lang="en-US" altLang="en-US" sz="1600">
              <a:solidFill>
                <a:srgbClr val="A9ACEE"/>
              </a:solidFill>
              <a:latin typeface="MS Shell Dlg 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37413E16-076E-6847-9A3A-83AC23D1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1D724B52-3A25-054D-B733-620E4E607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2B055F50-0C87-7548-91C3-9133B2BC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E10A3-157B-0E4A-BEFA-7B0BD1927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35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2653C3-547A-1648-9A87-5785865248AB}"/>
              </a:ext>
            </a:extLst>
          </p:cNvPr>
          <p:cNvSpPr/>
          <p:nvPr/>
        </p:nvSpPr>
        <p:spPr>
          <a:xfrm>
            <a:off x="1008063" y="0"/>
            <a:ext cx="73152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36CFB-1885-3443-9EC0-206D97CD90F0}"/>
              </a:ext>
            </a:extLst>
          </p:cNvPr>
          <p:cNvSpPr/>
          <p:nvPr/>
        </p:nvSpPr>
        <p:spPr>
          <a:xfrm>
            <a:off x="83216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0718A4E5-8DD6-9047-9B4E-FC1F82323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636588"/>
            <a:ext cx="311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600">
                <a:solidFill>
                  <a:srgbClr val="A9ACEE"/>
                </a:solidFill>
                <a:latin typeface="Wingdings 3" pitchFamily="2" charset="2"/>
              </a:rPr>
              <a:t>z</a:t>
            </a:r>
            <a:endParaRPr lang="en-US" altLang="en-US" sz="1600">
              <a:solidFill>
                <a:srgbClr val="A9ACEE"/>
              </a:solidFill>
              <a:latin typeface="MS Shell Dlg 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6151527F-5272-FB44-A3C2-80A2E5A9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01D393-8FD1-0042-8E6A-45CCBE43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A2581F3-C523-A246-A79C-CD4D701D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69A19-55E4-9C46-9FCD-0B0ADB2D8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05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B2FD85-4A43-0045-AC4A-A75B2F88D46D}"/>
              </a:ext>
            </a:extLst>
          </p:cNvPr>
          <p:cNvSpPr/>
          <p:nvPr/>
        </p:nvSpPr>
        <p:spPr>
          <a:xfrm>
            <a:off x="1008063" y="0"/>
            <a:ext cx="73152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01DBDA-5CCF-A343-81EE-A1B2F4AE5079}"/>
              </a:ext>
            </a:extLst>
          </p:cNvPr>
          <p:cNvSpPr/>
          <p:nvPr/>
        </p:nvSpPr>
        <p:spPr>
          <a:xfrm>
            <a:off x="83216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0409EDCC-E787-CA4C-97F0-79B4D60D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413BC58-C5D7-F94C-B9BA-28159426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8B7BBF3-5034-C04A-AD7B-361AF156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EB589-D6DA-5542-BE8B-EE012A63BF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30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253F0F-D72C-BB42-9334-97FC6C0C6C84}"/>
              </a:ext>
            </a:extLst>
          </p:cNvPr>
          <p:cNvSpPr/>
          <p:nvPr/>
        </p:nvSpPr>
        <p:spPr>
          <a:xfrm>
            <a:off x="1008063" y="0"/>
            <a:ext cx="73152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74BC5B-410B-634D-AFDC-E5902C1509CC}"/>
              </a:ext>
            </a:extLst>
          </p:cNvPr>
          <p:cNvSpPr/>
          <p:nvPr/>
        </p:nvSpPr>
        <p:spPr>
          <a:xfrm>
            <a:off x="83216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8C733D4B-C815-A240-81EE-959BA92B3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1127125"/>
            <a:ext cx="311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600">
                <a:solidFill>
                  <a:srgbClr val="A9ACEE"/>
                </a:solidFill>
                <a:latin typeface="Wingdings 3" pitchFamily="2" charset="2"/>
              </a:rPr>
              <a:t>z</a:t>
            </a:r>
            <a:endParaRPr lang="en-US" altLang="en-US" sz="1600">
              <a:solidFill>
                <a:srgbClr val="A9ACEE"/>
              </a:solidFill>
              <a:latin typeface="MS Shell Dlg 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4604835-C118-E243-8CEA-880468F0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F9C79E1-A5A7-5740-8ABF-E99DA9A07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DD9CC7A-75C3-E04D-B34B-3158D0EF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BC8D6-05C1-C24E-AB17-AEB7D928FF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31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D15DBB-BE2D-6241-855B-6FD46EBD548E}"/>
              </a:ext>
            </a:extLst>
          </p:cNvPr>
          <p:cNvSpPr/>
          <p:nvPr/>
        </p:nvSpPr>
        <p:spPr>
          <a:xfrm>
            <a:off x="1008063" y="0"/>
            <a:ext cx="73152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A0F5E-7209-D14F-A6CC-D7A5F3EB57C4}"/>
              </a:ext>
            </a:extLst>
          </p:cNvPr>
          <p:cNvSpPr/>
          <p:nvPr/>
        </p:nvSpPr>
        <p:spPr>
          <a:xfrm>
            <a:off x="83216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AC6B896C-02BE-3D4E-83C3-820285DF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1127125"/>
            <a:ext cx="311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600">
                <a:solidFill>
                  <a:srgbClr val="A9ACEE"/>
                </a:solidFill>
                <a:latin typeface="Wingdings 3" pitchFamily="2" charset="2"/>
              </a:rPr>
              <a:t>z</a:t>
            </a:r>
            <a:endParaRPr lang="en-US" altLang="en-US" sz="1600">
              <a:solidFill>
                <a:srgbClr val="A9ACEE"/>
              </a:solidFill>
              <a:latin typeface="MS Shell Dlg 2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269F0D6-4D86-FE4C-8FF5-B5351593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5B2011A-62F7-6C42-8822-9146EB7F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E6FE555-16F7-D44C-A44D-26F8B825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2C043-A0FF-E946-B3F2-8FC75D563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56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>
            <a:extLst>
              <a:ext uri="{FF2B5EF4-FFF2-40B4-BE49-F238E27FC236}">
                <a16:creationId xmlns:a16="http://schemas.microsoft.com/office/drawing/2014/main" id="{495CB780-72C9-194A-B375-F52F7582E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13063"/>
            <a:ext cx="777240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4">
            <a:extLst>
              <a:ext uri="{FF2B5EF4-FFF2-40B4-BE49-F238E27FC236}">
                <a16:creationId xmlns:a16="http://schemas.microsoft.com/office/drawing/2014/main" id="{50133940-A8B1-4E4F-8157-B21C7E286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039F54-5731-EE4F-A4F0-868C35DAE2D8}"/>
              </a:ext>
            </a:extLst>
          </p:cNvPr>
          <p:cNvSpPr/>
          <p:nvPr/>
        </p:nvSpPr>
        <p:spPr>
          <a:xfrm>
            <a:off x="0" y="0"/>
            <a:ext cx="9636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45BA7B-3224-8541-A853-8FE728AED02C}"/>
              </a:ext>
            </a:extLst>
          </p:cNvPr>
          <p:cNvSpPr/>
          <p:nvPr/>
        </p:nvSpPr>
        <p:spPr>
          <a:xfrm>
            <a:off x="962025" y="0"/>
            <a:ext cx="460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FB64FCD2-A325-E344-9BEF-08378B221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0563" y="808038"/>
            <a:ext cx="58785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FE0E4B56-211A-474E-AF29-1E6328255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25663" y="2049463"/>
            <a:ext cx="571341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3A28-15CC-4541-A816-BC25812FA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828675" y="5272088"/>
            <a:ext cx="2662237" cy="1793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F716F-9358-9E4A-938F-F6BE69896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2258218" y="3658394"/>
            <a:ext cx="5884862" cy="184150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13BD3-6714-A044-AF9D-95DE3830E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1925" y="165100"/>
            <a:ext cx="638175" cy="322263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FFFFFF"/>
                </a:solidFill>
              </a:defRPr>
            </a:lvl1pPr>
          </a:lstStyle>
          <a:p>
            <a:fld id="{E633BF29-078A-CD46-B63A-974F50279F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2pPr>
      <a:lvl3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3pPr>
      <a:lvl4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4pPr>
      <a:lvl5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5pPr>
      <a:lvl6pPr marL="4572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6pPr>
      <a:lvl7pPr marL="9144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7pPr>
      <a:lvl8pPr marL="13716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8pPr>
      <a:lvl9pPr marL="18288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57175" indent="-257175" algn="l" defTabSz="685800" rtl="0" eaLnBrk="0" fontAlgn="base" hangingPunct="0">
        <a:lnSpc>
          <a:spcPct val="120000"/>
        </a:lnSpc>
        <a:spcBef>
          <a:spcPts val="750"/>
        </a:spcBef>
        <a:spcAft>
          <a:spcPts val="450"/>
        </a:spcAft>
        <a:buClr>
          <a:srgbClr val="A9ACEE"/>
        </a:buClr>
        <a:buSzPct val="9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95313" indent="-252413" algn="l" defTabSz="685800" rtl="0" eaLnBrk="0" fontAlgn="base" hangingPunct="0">
        <a:lnSpc>
          <a:spcPct val="120000"/>
        </a:lnSpc>
        <a:spcBef>
          <a:spcPts val="375"/>
        </a:spcBef>
        <a:spcAft>
          <a:spcPts val="450"/>
        </a:spcAft>
        <a:buClr>
          <a:srgbClr val="A9ACEE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257175" algn="l" defTabSz="685800" rtl="0" eaLnBrk="0" fontAlgn="base" hangingPunct="0">
        <a:lnSpc>
          <a:spcPct val="120000"/>
        </a:lnSpc>
        <a:spcBef>
          <a:spcPts val="375"/>
        </a:spcBef>
        <a:spcAft>
          <a:spcPts val="450"/>
        </a:spcAft>
        <a:buClr>
          <a:srgbClr val="A9ACEE"/>
        </a:buClr>
        <a:buSzPct val="9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52413" algn="l" defTabSz="685800" rtl="0" eaLnBrk="0" fontAlgn="base" hangingPunct="0">
        <a:lnSpc>
          <a:spcPct val="120000"/>
        </a:lnSpc>
        <a:spcBef>
          <a:spcPts val="375"/>
        </a:spcBef>
        <a:spcAft>
          <a:spcPts val="450"/>
        </a:spcAft>
        <a:buClr>
          <a:srgbClr val="A9ACEE"/>
        </a:buClr>
        <a:buSzPct val="9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8775" indent="-257175" algn="l" defTabSz="685800" rtl="0" eaLnBrk="0" fontAlgn="base" hangingPunct="0">
        <a:lnSpc>
          <a:spcPct val="120000"/>
        </a:lnSpc>
        <a:spcBef>
          <a:spcPts val="375"/>
        </a:spcBef>
        <a:spcAft>
          <a:spcPts val="450"/>
        </a:spcAft>
        <a:buClr>
          <a:srgbClr val="A9ACEE"/>
        </a:buClr>
        <a:buSzPct val="9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2257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1C74-2C03-094A-A14B-E3B8E7441F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Prokaryotic and Eukaryotic Cells</a:t>
            </a:r>
          </a:p>
        </p:txBody>
      </p:sp>
    </p:spTree>
    <p:extLst>
      <p:ext uri="{BB962C8B-B14F-4D97-AF65-F5344CB8AC3E}">
        <p14:creationId xmlns:p14="http://schemas.microsoft.com/office/powerpoint/2010/main" val="772091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F24F3D1A-05B9-5046-8C60-2FFF08F39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463" y="192088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/>
              <a:t>Animal Cell plasma membrane</a:t>
            </a:r>
          </a:p>
        </p:txBody>
      </p:sp>
      <p:pic>
        <p:nvPicPr>
          <p:cNvPr id="26626" name="Picture 6" descr="unlabeled plasma Membrane ">
            <a:extLst>
              <a:ext uri="{FF2B5EF4-FFF2-40B4-BE49-F238E27FC236}">
                <a16:creationId xmlns:a16="http://schemas.microsoft.com/office/drawing/2014/main" id="{A2766DDD-9B92-354C-938D-1A81979436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" y="2401888"/>
            <a:ext cx="4038600" cy="31210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id="{717B29D2-C382-F943-BD0A-C351BAA0F97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05300" y="838200"/>
            <a:ext cx="4838700" cy="5827712"/>
          </a:xfrm>
        </p:spPr>
        <p:txBody>
          <a:bodyPr rtlCol="0">
            <a:normAutofit fontScale="92500" lnSpcReduction="10000"/>
          </a:bodyPr>
          <a:lstStyle/>
          <a:p>
            <a:pPr marL="258366" indent="-258366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2800" dirty="0"/>
              <a:t>two layers of phospholipids.</a:t>
            </a:r>
          </a:p>
          <a:p>
            <a:pPr marL="596504" lvl="1" indent="-253604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2400" dirty="0"/>
              <a:t>flexible</a:t>
            </a:r>
          </a:p>
          <a:p>
            <a:pPr marL="596504" lvl="1" indent="-253604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2400" dirty="0"/>
              <a:t>regulate passage of molecules.</a:t>
            </a:r>
          </a:p>
          <a:p>
            <a:pPr marL="258366" indent="-258366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endParaRPr lang="en-US" altLang="en-US" sz="2800" dirty="0"/>
          </a:p>
          <a:p>
            <a:pPr marL="258366" indent="-258366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endParaRPr lang="en-US" altLang="en-US" sz="2800" dirty="0"/>
          </a:p>
          <a:p>
            <a:pPr marL="258366" indent="-258366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2800" dirty="0"/>
              <a:t>five types of proteins imbedded.</a:t>
            </a:r>
          </a:p>
          <a:p>
            <a:pPr marL="596504" lvl="1" indent="-253604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2400" dirty="0"/>
              <a:t>pumps, pores, enzymes, receptors, cell recognition.</a:t>
            </a:r>
          </a:p>
          <a:p>
            <a:pPr marL="258366" indent="-258366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2800" dirty="0"/>
              <a:t>carbohydrate chains on the outer surface</a:t>
            </a:r>
          </a:p>
          <a:p>
            <a:pPr marL="596504" lvl="1" indent="-253604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2400" dirty="0"/>
              <a:t>Glycolipid, Glycoprotein for cellular ID</a:t>
            </a:r>
          </a:p>
          <a:p>
            <a:pPr marL="258366" indent="-258366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2800" dirty="0"/>
              <a:t>cholesterol </a:t>
            </a:r>
          </a:p>
          <a:p>
            <a:pPr marL="596504" lvl="1" indent="-253604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2400" dirty="0"/>
              <a:t>stiffens and strengthens membrane</a:t>
            </a:r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F1D6287A-343E-FB4A-B6EF-CF471E454E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1143000"/>
            <a:ext cx="914400" cy="2024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8">
            <a:extLst>
              <a:ext uri="{FF2B5EF4-FFF2-40B4-BE49-F238E27FC236}">
                <a16:creationId xmlns:a16="http://schemas.microsoft.com/office/drawing/2014/main" id="{BD765572-582A-0C47-8F06-F7840D6CB1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14750" y="1143000"/>
            <a:ext cx="857250" cy="2400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9">
            <a:extLst>
              <a:ext uri="{FF2B5EF4-FFF2-40B4-BE49-F238E27FC236}">
                <a16:creationId xmlns:a16="http://schemas.microsoft.com/office/drawing/2014/main" id="{12A7F2EC-DFF3-CA46-BBE9-552A7440D9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3429000"/>
            <a:ext cx="1752600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0">
            <a:extLst>
              <a:ext uri="{FF2B5EF4-FFF2-40B4-BE49-F238E27FC236}">
                <a16:creationId xmlns:a16="http://schemas.microsoft.com/office/drawing/2014/main" id="{51377B97-E997-2348-844B-9680BF0304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33600" y="3638550"/>
            <a:ext cx="2438400" cy="704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1">
            <a:extLst>
              <a:ext uri="{FF2B5EF4-FFF2-40B4-BE49-F238E27FC236}">
                <a16:creationId xmlns:a16="http://schemas.microsoft.com/office/drawing/2014/main" id="{DE2FF2EC-FD35-8543-8C47-CAE898ED72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28800" y="4343400"/>
            <a:ext cx="2743200" cy="167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>
            <a:extLst>
              <a:ext uri="{FF2B5EF4-FFF2-40B4-BE49-F238E27FC236}">
                <a16:creationId xmlns:a16="http://schemas.microsoft.com/office/drawing/2014/main" id="{AFEB1EE6-CF6C-4544-8046-A9BA07B3C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               Cell Wall (only in plants and some fungi)</a:t>
            </a:r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60B47544-563B-FF46-AA1E-99EFF4A50B73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143000"/>
            <a:ext cx="4038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Made of interwoven cellulose fibers.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Cellulose is a polymer of glucose.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Lignin glues fibers together.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Provides a rigid permeable covering for plant cells.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27651" name="Picture 9" descr="GP2164">
            <a:extLst>
              <a:ext uri="{FF2B5EF4-FFF2-40B4-BE49-F238E27FC236}">
                <a16:creationId xmlns:a16="http://schemas.microsoft.com/office/drawing/2014/main" id="{1D62321A-5265-7145-BB4E-3C8668C5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1111"/>
          <a:stretch>
            <a:fillRect/>
          </a:stretch>
        </p:blipFill>
        <p:spPr bwMode="auto">
          <a:xfrm>
            <a:off x="685800" y="9906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1" descr="cw71">
            <a:extLst>
              <a:ext uri="{FF2B5EF4-FFF2-40B4-BE49-F238E27FC236}">
                <a16:creationId xmlns:a16="http://schemas.microsoft.com/office/drawing/2014/main" id="{001657B2-4929-7D4E-887A-9FC8F46ED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>
            <a:extLst>
              <a:ext uri="{FF2B5EF4-FFF2-40B4-BE49-F238E27FC236}">
                <a16:creationId xmlns:a16="http://schemas.microsoft.com/office/drawing/2014/main" id="{B668826A-DCAD-5A4E-8C83-DC06C6C91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9825" y="84138"/>
            <a:ext cx="3429000" cy="1371600"/>
          </a:xfrm>
        </p:spPr>
        <p:txBody>
          <a:bodyPr/>
          <a:lstStyle/>
          <a:p>
            <a:pPr algn="l" eaLnBrk="1" hangingPunct="1"/>
            <a:r>
              <a:rPr lang="en-US" altLang="en-US"/>
              <a:t>Chloroplasts</a:t>
            </a:r>
          </a:p>
        </p:txBody>
      </p:sp>
      <p:sp>
        <p:nvSpPr>
          <p:cNvPr id="55319" name="Rectangle 23">
            <a:extLst>
              <a:ext uri="{FF2B5EF4-FFF2-40B4-BE49-F238E27FC236}">
                <a16:creationId xmlns:a16="http://schemas.microsoft.com/office/drawing/2014/main" id="{FB3A3013-B2B4-8245-9147-697DB7108A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90650" y="506413"/>
            <a:ext cx="7600950" cy="4876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Only found in plant cells</a:t>
            </a:r>
          </a:p>
          <a:p>
            <a:pPr eaLnBrk="1" hangingPunct="1"/>
            <a:r>
              <a:rPr lang="en-US" altLang="en-US" sz="2800" dirty="0"/>
              <a:t>Converts CO</a:t>
            </a:r>
            <a:r>
              <a:rPr lang="en-US" altLang="en-US" dirty="0"/>
              <a:t>2 </a:t>
            </a:r>
            <a:r>
              <a:rPr lang="en-US" altLang="en-US" sz="2800" dirty="0"/>
              <a:t> into carbohydrates using light energy.</a:t>
            </a:r>
          </a:p>
          <a:p>
            <a:pPr eaLnBrk="1" hangingPunct="1"/>
            <a:r>
              <a:rPr lang="en-US" altLang="en-US" sz="2800" dirty="0"/>
              <a:t>Photosynthesis</a:t>
            </a:r>
            <a:endParaRPr lang="en-US" altLang="en-US" dirty="0"/>
          </a:p>
          <a:p>
            <a:pPr lvl="1" eaLnBrk="1" hangingPunct="1"/>
            <a:r>
              <a:rPr lang="en-US" altLang="en-US" sz="2600" dirty="0"/>
              <a:t>6CO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 + 6H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O </a:t>
            </a:r>
            <a:r>
              <a:rPr lang="en-US" altLang="en-US" sz="2600" dirty="0">
                <a:sym typeface="Wingdings" pitchFamily="2" charset="2"/>
              </a:rPr>
              <a:t> C</a:t>
            </a:r>
            <a:r>
              <a:rPr lang="en-US" altLang="en-US" sz="2600" baseline="-25000" dirty="0">
                <a:sym typeface="Wingdings" pitchFamily="2" charset="2"/>
              </a:rPr>
              <a:t>6</a:t>
            </a:r>
            <a:r>
              <a:rPr lang="en-US" altLang="en-US" sz="2600" dirty="0">
                <a:sym typeface="Wingdings" pitchFamily="2" charset="2"/>
              </a:rPr>
              <a:t>H</a:t>
            </a:r>
            <a:r>
              <a:rPr lang="en-US" altLang="en-US" sz="2600" baseline="-25000" dirty="0">
                <a:sym typeface="Wingdings" pitchFamily="2" charset="2"/>
              </a:rPr>
              <a:t>12</a:t>
            </a:r>
            <a:r>
              <a:rPr lang="en-US" altLang="en-US" sz="2600" dirty="0">
                <a:sym typeface="Wingdings" pitchFamily="2" charset="2"/>
              </a:rPr>
              <a:t>O</a:t>
            </a:r>
            <a:r>
              <a:rPr lang="en-US" altLang="en-US" sz="2600" baseline="-25000" dirty="0">
                <a:sym typeface="Wingdings" pitchFamily="2" charset="2"/>
              </a:rPr>
              <a:t>6</a:t>
            </a:r>
            <a:r>
              <a:rPr lang="en-US" altLang="en-US" sz="2600" dirty="0">
                <a:sym typeface="Wingdings" pitchFamily="2" charset="2"/>
              </a:rPr>
              <a:t> + 6O</a:t>
            </a:r>
            <a:r>
              <a:rPr lang="en-US" altLang="en-US" sz="2600" baseline="-25000" dirty="0">
                <a:sym typeface="Wingdings" pitchFamily="2" charset="2"/>
              </a:rPr>
              <a:t>2</a:t>
            </a:r>
          </a:p>
          <a:p>
            <a:pPr lvl="1" eaLnBrk="1" hangingPunct="1"/>
            <a:r>
              <a:rPr lang="en-US" altLang="en-US" sz="2600" dirty="0">
                <a:sym typeface="Wingdings" pitchFamily="2" charset="2"/>
              </a:rPr>
              <a:t>Carbon Dioxide + Water  Glucose + Oxygen</a:t>
            </a:r>
            <a:endParaRPr lang="en-US" altLang="en-US" sz="2600" dirty="0"/>
          </a:p>
          <a:p>
            <a:pPr eaLnBrk="1" hangingPunct="1"/>
            <a:endParaRPr lang="en-US" altLang="en-US" sz="2400" dirty="0"/>
          </a:p>
        </p:txBody>
      </p:sp>
      <p:pic>
        <p:nvPicPr>
          <p:cNvPr id="28675" name="Picture 11" descr="chloro">
            <a:extLst>
              <a:ext uri="{FF2B5EF4-FFF2-40B4-BE49-F238E27FC236}">
                <a16:creationId xmlns:a16="http://schemas.microsoft.com/office/drawing/2014/main" id="{CA2B46D0-E6AA-D44A-A425-D8E6D086E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4789488"/>
            <a:ext cx="31845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3" descr="chloro1">
            <a:extLst>
              <a:ext uri="{FF2B5EF4-FFF2-40B4-BE49-F238E27FC236}">
                <a16:creationId xmlns:a16="http://schemas.microsoft.com/office/drawing/2014/main" id="{99CBC16B-A088-B54A-8AAB-4AF2757B3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70450"/>
            <a:ext cx="23812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21">
            <a:extLst>
              <a:ext uri="{FF2B5EF4-FFF2-40B4-BE49-F238E27FC236}">
                <a16:creationId xmlns:a16="http://schemas.microsoft.com/office/drawing/2014/main" id="{072EA44F-E92A-684A-B729-21FA022C7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3649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CA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C74519BE-7CDC-D647-B4FA-2C69C64FF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en-US" sz="4400"/>
              <a:t>Mitochondria</a:t>
            </a:r>
          </a:p>
        </p:txBody>
      </p:sp>
      <p:pic>
        <p:nvPicPr>
          <p:cNvPr id="29698" name="Picture 11" descr="Animal cell">
            <a:extLst>
              <a:ext uri="{FF2B5EF4-FFF2-40B4-BE49-F238E27FC236}">
                <a16:creationId xmlns:a16="http://schemas.microsoft.com/office/drawing/2014/main" id="{80B246EB-21FF-8847-9233-118FBCC5816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81200"/>
            <a:ext cx="2743200" cy="198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" name="Picture 12" descr="plant cell ">
            <a:extLst>
              <a:ext uri="{FF2B5EF4-FFF2-40B4-BE49-F238E27FC236}">
                <a16:creationId xmlns:a16="http://schemas.microsoft.com/office/drawing/2014/main" id="{40BAFF42-32BD-6B4E-8075-322FFFE367E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114800"/>
            <a:ext cx="2830513" cy="198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6" name="Rectangle 10">
            <a:extLst>
              <a:ext uri="{FF2B5EF4-FFF2-40B4-BE49-F238E27FC236}">
                <a16:creationId xmlns:a16="http://schemas.microsoft.com/office/drawing/2014/main" id="{D9D4260B-4A71-7F40-84BF-1010DBD61D31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Both animal and  plant cells have mitochondria.</a:t>
            </a:r>
          </a:p>
          <a:p>
            <a:pPr eaLnBrk="1" hangingPunct="1"/>
            <a:r>
              <a:rPr lang="en-US" altLang="en-US" sz="3600"/>
              <a:t>Energy converters</a:t>
            </a:r>
          </a:p>
        </p:txBody>
      </p:sp>
      <p:sp>
        <p:nvSpPr>
          <p:cNvPr id="29701" name="Line 13">
            <a:extLst>
              <a:ext uri="{FF2B5EF4-FFF2-40B4-BE49-F238E27FC236}">
                <a16:creationId xmlns:a16="http://schemas.microsoft.com/office/drawing/2014/main" id="{DBEEA3B0-B5F0-4B4F-A2A4-01B1F2E8AB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>
            <a:extLst>
              <a:ext uri="{FF2B5EF4-FFF2-40B4-BE49-F238E27FC236}">
                <a16:creationId xmlns:a16="http://schemas.microsoft.com/office/drawing/2014/main" id="{8BE2055C-241C-044F-BB20-FE7CF19DC8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286000"/>
            <a:ext cx="2209800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16">
            <a:extLst>
              <a:ext uri="{FF2B5EF4-FFF2-40B4-BE49-F238E27FC236}">
                <a16:creationId xmlns:a16="http://schemas.microsoft.com/office/drawing/2014/main" id="{3B7462E7-575C-2745-B6E9-AC1368FC6B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2362200"/>
            <a:ext cx="2286000" cy="2362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67D5B26D-1270-A446-A37A-17F23E7E4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6096000" cy="1371600"/>
          </a:xfrm>
        </p:spPr>
        <p:txBody>
          <a:bodyPr/>
          <a:lstStyle/>
          <a:p>
            <a:pPr eaLnBrk="1" hangingPunct="1"/>
            <a:r>
              <a:rPr lang="en-US" altLang="en-US" dirty="0"/>
              <a:t>Mitochondria</a:t>
            </a:r>
          </a:p>
        </p:txBody>
      </p:sp>
      <p:pic>
        <p:nvPicPr>
          <p:cNvPr id="30722" name="Picture 11" descr="Mitochondrian Diagram">
            <a:extLst>
              <a:ext uri="{FF2B5EF4-FFF2-40B4-BE49-F238E27FC236}">
                <a16:creationId xmlns:a16="http://schemas.microsoft.com/office/drawing/2014/main" id="{B4CEA74F-559A-454C-89D4-DC69DBFD63E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81200"/>
            <a:ext cx="3376613" cy="198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12" descr="mitochondria EM">
            <a:extLst>
              <a:ext uri="{FF2B5EF4-FFF2-40B4-BE49-F238E27FC236}">
                <a16:creationId xmlns:a16="http://schemas.microsoft.com/office/drawing/2014/main" id="{BD8D39E4-7B34-BD40-BCB7-6E5A4CC7987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114800"/>
            <a:ext cx="3414713" cy="198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4" name="Rectangle 10">
            <a:extLst>
              <a:ext uri="{FF2B5EF4-FFF2-40B4-BE49-F238E27FC236}">
                <a16:creationId xmlns:a16="http://schemas.microsoft.com/office/drawing/2014/main" id="{D2DE982E-6E14-1E45-BAA2-003CAFC2514C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Double layered.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inner cristae.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matrix. [space]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Contain DNA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inherited from the mother.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Performs cellular respiration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Converts glucose and oxygen into ATP energy, water and carbon dioxide.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  <p:sp>
        <p:nvSpPr>
          <p:cNvPr id="26638" name="Line 14">
            <a:extLst>
              <a:ext uri="{FF2B5EF4-FFF2-40B4-BE49-F238E27FC236}">
                <a16:creationId xmlns:a16="http://schemas.microsoft.com/office/drawing/2014/main" id="{9A985083-84CC-254F-818A-5FA4FCDCE1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2514600"/>
            <a:ext cx="35052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E24CF8AD-1ED2-DA47-B919-25A9713DB6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2590800"/>
            <a:ext cx="2743200" cy="2362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16">
            <a:extLst>
              <a:ext uri="{FF2B5EF4-FFF2-40B4-BE49-F238E27FC236}">
                <a16:creationId xmlns:a16="http://schemas.microsoft.com/office/drawing/2014/main" id="{739070F8-1751-BB48-A2A1-5B946CD327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895600"/>
            <a:ext cx="2590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F0B4D541-B632-C344-9ECC-A7BC95CFC8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2895600"/>
            <a:ext cx="2133600" cy="2209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TextBox 1">
            <a:extLst>
              <a:ext uri="{FF2B5EF4-FFF2-40B4-BE49-F238E27FC236}">
                <a16:creationId xmlns:a16="http://schemas.microsoft.com/office/drawing/2014/main" id="{22CC2083-11DA-034A-B4A3-7CC4BD58B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6096000"/>
            <a:ext cx="61531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en-US" altLang="en-US" sz="2400">
                <a:solidFill>
                  <a:schemeClr val="bg1"/>
                </a:solidFill>
                <a:sym typeface="Wingdings" pitchFamily="2" charset="2"/>
              </a:rPr>
              <a:t>6</a:t>
            </a:r>
            <a:r>
              <a:rPr lang="en-US" altLang="en-US" sz="3200">
                <a:solidFill>
                  <a:schemeClr val="bg1"/>
                </a:solidFill>
                <a:sym typeface="Wingdings" pitchFamily="2" charset="2"/>
              </a:rPr>
              <a:t>H</a:t>
            </a:r>
            <a:r>
              <a:rPr lang="en-US" altLang="en-US" sz="2400">
                <a:solidFill>
                  <a:schemeClr val="bg1"/>
                </a:solidFill>
                <a:sym typeface="Wingdings" pitchFamily="2" charset="2"/>
              </a:rPr>
              <a:t>12</a:t>
            </a:r>
            <a:r>
              <a:rPr lang="en-US" altLang="en-US" sz="3200">
                <a:solidFill>
                  <a:schemeClr val="bg1"/>
                </a:solidFill>
                <a:sym typeface="Wingdings" pitchFamily="2" charset="2"/>
              </a:rPr>
              <a:t>O</a:t>
            </a:r>
            <a:r>
              <a:rPr lang="en-US" altLang="en-US" sz="2400">
                <a:solidFill>
                  <a:schemeClr val="bg1"/>
                </a:solidFill>
                <a:sym typeface="Wingdings" pitchFamily="2" charset="2"/>
              </a:rPr>
              <a:t>6</a:t>
            </a:r>
            <a:r>
              <a:rPr lang="en-US" altLang="en-US" sz="3200">
                <a:solidFill>
                  <a:schemeClr val="bg1"/>
                </a:solidFill>
                <a:sym typeface="Wingdings" pitchFamily="2" charset="2"/>
              </a:rPr>
              <a:t> + 6O</a:t>
            </a:r>
            <a:r>
              <a:rPr lang="en-US" altLang="en-US" sz="2400">
                <a:solidFill>
                  <a:schemeClr val="bg1"/>
                </a:solidFill>
                <a:sym typeface="Wingdings" pitchFamily="2" charset="2"/>
              </a:rPr>
              <a:t>2 </a:t>
            </a:r>
            <a:r>
              <a:rPr lang="en-US" altLang="en-US" sz="320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altLang="en-US" sz="240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6CO</a:t>
            </a:r>
            <a:r>
              <a:rPr lang="en-US" altLang="en-US" sz="2400">
                <a:solidFill>
                  <a:schemeClr val="bg1"/>
                </a:solidFill>
              </a:rPr>
              <a:t>2</a:t>
            </a:r>
            <a:r>
              <a:rPr lang="en-US" altLang="en-US" sz="3200">
                <a:solidFill>
                  <a:schemeClr val="bg1"/>
                </a:solidFill>
              </a:rPr>
              <a:t> + 6H</a:t>
            </a:r>
            <a:r>
              <a:rPr lang="en-US" altLang="en-US" sz="2400">
                <a:solidFill>
                  <a:schemeClr val="bg1"/>
                </a:solidFill>
              </a:rPr>
              <a:t>2</a:t>
            </a:r>
            <a:r>
              <a:rPr lang="en-US" altLang="en-US" sz="3200">
                <a:solidFill>
                  <a:schemeClr val="bg1"/>
                </a:solidFill>
              </a:rPr>
              <a:t>O </a:t>
            </a:r>
            <a:endParaRPr lang="en-US" altLang="en-US" sz="2800">
              <a:solidFill>
                <a:schemeClr val="bg1"/>
              </a:solidFill>
            </a:endParaRP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>
            <a:extLst>
              <a:ext uri="{FF2B5EF4-FFF2-40B4-BE49-F238E27FC236}">
                <a16:creationId xmlns:a16="http://schemas.microsoft.com/office/drawing/2014/main" id="{A01FB625-39B8-3542-9521-FCAAA1A31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Chloroplasts and Mitochondria</a:t>
            </a:r>
          </a:p>
        </p:txBody>
      </p:sp>
      <p:pic>
        <p:nvPicPr>
          <p:cNvPr id="31746" name="Picture 7" descr="chloroplast-mitochondrian diag">
            <a:extLst>
              <a:ext uri="{FF2B5EF4-FFF2-40B4-BE49-F238E27FC236}">
                <a16:creationId xmlns:a16="http://schemas.microsoft.com/office/drawing/2014/main" id="{6705D2B4-DB0D-8A46-9FD4-7771F555883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0488" y="977900"/>
            <a:ext cx="2562225" cy="198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4" name="Rectangle 6">
            <a:extLst>
              <a:ext uri="{FF2B5EF4-FFF2-40B4-BE49-F238E27FC236}">
                <a16:creationId xmlns:a16="http://schemas.microsoft.com/office/drawing/2014/main" id="{AB325384-BA27-8941-9140-61270AF09F1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2636838"/>
            <a:ext cx="82296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Chloroplast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Photosynthesis.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uses the energy of the sun to convert carbon dioxide and water into glucose.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Oxygen is a waste product.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>
                <a:solidFill>
                  <a:srgbClr val="FF0000"/>
                </a:solidFill>
              </a:rPr>
              <a:t>Mitochondria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Cellular respiration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uses the glucose and oxygen to make usable ATP energy for the Cell.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Water and carbon dioxide are waste products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Carbon, oxygen and hydrogen are recycled between the two organelles</a:t>
            </a:r>
          </a:p>
        </p:txBody>
      </p:sp>
      <p:sp>
        <p:nvSpPr>
          <p:cNvPr id="31748" name="Text Box 9">
            <a:extLst>
              <a:ext uri="{FF2B5EF4-FFF2-40B4-BE49-F238E27FC236}">
                <a16:creationId xmlns:a16="http://schemas.microsoft.com/office/drawing/2014/main" id="{1411D1C0-FFB3-1048-BBDC-1FF94381C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550" y="9779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</a:rPr>
              <a:t>glucose and oxygen</a:t>
            </a:r>
          </a:p>
        </p:txBody>
      </p:sp>
      <p:sp>
        <p:nvSpPr>
          <p:cNvPr id="31749" name="Text Box 10">
            <a:extLst>
              <a:ext uri="{FF2B5EF4-FFF2-40B4-BE49-F238E27FC236}">
                <a16:creationId xmlns:a16="http://schemas.microsoft.com/office/drawing/2014/main" id="{D5DAB638-1C7A-974F-992D-B4FDD6391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5088"/>
            <a:ext cx="236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carbon dioxide, water</a:t>
            </a:r>
          </a:p>
        </p:txBody>
      </p:sp>
      <p:sp>
        <p:nvSpPr>
          <p:cNvPr id="32779" name="Line 11">
            <a:extLst>
              <a:ext uri="{FF2B5EF4-FFF2-40B4-BE49-F238E27FC236}">
                <a16:creationId xmlns:a16="http://schemas.microsoft.com/office/drawing/2014/main" id="{6D5F3234-DE89-9747-9FA4-BC28479F9C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89263" y="1752600"/>
            <a:ext cx="1676400" cy="1219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2780" name="Line 12">
            <a:extLst>
              <a:ext uri="{FF2B5EF4-FFF2-40B4-BE49-F238E27FC236}">
                <a16:creationId xmlns:a16="http://schemas.microsoft.com/office/drawing/2014/main" id="{C4CBFF48-7CD3-2A44-B7D5-9B2D68A246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4138" y="2971800"/>
            <a:ext cx="449262" cy="4762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2781" name="Line 13">
            <a:extLst>
              <a:ext uri="{FF2B5EF4-FFF2-40B4-BE49-F238E27FC236}">
                <a16:creationId xmlns:a16="http://schemas.microsoft.com/office/drawing/2014/main" id="{EA231153-5155-944A-8C08-73A018CC36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43250" y="2057400"/>
            <a:ext cx="2190750" cy="25304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Line 15">
            <a:extLst>
              <a:ext uri="{FF2B5EF4-FFF2-40B4-BE49-F238E27FC236}">
                <a16:creationId xmlns:a16="http://schemas.microsoft.com/office/drawing/2014/main" id="{D040C8AF-230F-9648-A681-EB68FE65C8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84888" y="1282700"/>
            <a:ext cx="825500" cy="3727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08BC3F1B-A34E-7948-BB21-4BCC2E8C5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800"/>
              <a:t>Cytoskeleton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0FE3F96F-2D72-A245-9D0E-7A49CE4425A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1447800"/>
            <a:ext cx="7559675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Microtubules and microfilaments.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Maintain cell shape**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Control the movement of organelles within the cytoplasm.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 descr="labelled animal cell">
            <a:extLst>
              <a:ext uri="{FF2B5EF4-FFF2-40B4-BE49-F238E27FC236}">
                <a16:creationId xmlns:a16="http://schemas.microsoft.com/office/drawing/2014/main" id="{75F77C53-DFA2-3440-8C01-980CE93E42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" y="153988"/>
            <a:ext cx="8153400" cy="65500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B543862-9F31-144E-ADBE-7657DF595984}"/>
              </a:ext>
            </a:extLst>
          </p:cNvPr>
          <p:cNvSpPr/>
          <p:nvPr/>
        </p:nvSpPr>
        <p:spPr>
          <a:xfrm>
            <a:off x="1981200" y="4876800"/>
            <a:ext cx="1295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0" descr="cytoskeleton">
            <a:extLst>
              <a:ext uri="{FF2B5EF4-FFF2-40B4-BE49-F238E27FC236}">
                <a16:creationId xmlns:a16="http://schemas.microsoft.com/office/drawing/2014/main" id="{E97874F3-3A12-9A49-BAF1-F9C2257F0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91281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Oval 14">
            <a:extLst>
              <a:ext uri="{FF2B5EF4-FFF2-40B4-BE49-F238E27FC236}">
                <a16:creationId xmlns:a16="http://schemas.microsoft.com/office/drawing/2014/main" id="{DBF61AA4-81BF-EC41-92AE-68C37612D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136900"/>
            <a:ext cx="1752600" cy="444500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3" name="Oval 17">
            <a:extLst>
              <a:ext uri="{FF2B5EF4-FFF2-40B4-BE49-F238E27FC236}">
                <a16:creationId xmlns:a16="http://schemas.microsoft.com/office/drawing/2014/main" id="{F0C701B5-0ADA-0D40-B6E1-707B2DCFC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1219200"/>
            <a:ext cx="2095500" cy="304800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>
            <a:extLst>
              <a:ext uri="{FF2B5EF4-FFF2-40B4-BE49-F238E27FC236}">
                <a16:creationId xmlns:a16="http://schemas.microsoft.com/office/drawing/2014/main" id="{2E7BD70D-DE61-C145-8069-4AFE9ACB0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Cilia and Flagella</a:t>
            </a:r>
          </a:p>
        </p:txBody>
      </p:sp>
      <p:pic>
        <p:nvPicPr>
          <p:cNvPr id="35842" name="Picture 8" descr="cilia">
            <a:extLst>
              <a:ext uri="{FF2B5EF4-FFF2-40B4-BE49-F238E27FC236}">
                <a16:creationId xmlns:a16="http://schemas.microsoft.com/office/drawing/2014/main" id="{7E21FCE9-8D19-B44C-9233-F3370D826C6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981200"/>
            <a:ext cx="3657600" cy="1828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3" name="Picture 11" descr="sperm_morph_pc">
            <a:extLst>
              <a:ext uri="{FF2B5EF4-FFF2-40B4-BE49-F238E27FC236}">
                <a16:creationId xmlns:a16="http://schemas.microsoft.com/office/drawing/2014/main" id="{53AE5677-7DDA-6342-9188-44ED6927290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383088"/>
            <a:ext cx="3581400" cy="1789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3" name="Rectangle 7">
            <a:extLst>
              <a:ext uri="{FF2B5EF4-FFF2-40B4-BE49-F238E27FC236}">
                <a16:creationId xmlns:a16="http://schemas.microsoft.com/office/drawing/2014/main" id="{48CF1805-A5D4-904E-A2E1-2360213FA318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495800" y="1981200"/>
            <a:ext cx="4648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Both are extensions of the cytoplasm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contain a 9 plus 2 pattern of microtubules.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move in an undulating oar-like motion.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Cilia are shorter.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the upper micro photo shows cilia used to sweep debris and mucous up the trachea.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Flagella are longer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shown on the spermatozoan.</a:t>
            </a:r>
          </a:p>
        </p:txBody>
      </p:sp>
      <p:sp>
        <p:nvSpPr>
          <p:cNvPr id="34828" name="Line 12">
            <a:extLst>
              <a:ext uri="{FF2B5EF4-FFF2-40B4-BE49-F238E27FC236}">
                <a16:creationId xmlns:a16="http://schemas.microsoft.com/office/drawing/2014/main" id="{08286C3A-8130-614C-9F78-D663A1B2D6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3200" y="2743200"/>
            <a:ext cx="1905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Line 13">
            <a:extLst>
              <a:ext uri="{FF2B5EF4-FFF2-40B4-BE49-F238E27FC236}">
                <a16:creationId xmlns:a16="http://schemas.microsoft.com/office/drawing/2014/main" id="{D829CEC0-08C3-B94A-A017-320E5A7536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5638800"/>
            <a:ext cx="2438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83B6F11-79FD-9141-9CC1-82333A989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018337" cy="1981200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Comparing Prokaryotic Cells with Eukaryotic Cells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1F9D8D5-629B-BE49-90CD-5E4A6F1A4A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2663" y="1295400"/>
            <a:ext cx="7018337" cy="5334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600" dirty="0"/>
              <a:t>Cells in our world come in two basic types, prokaryotic and eukaryotic. </a:t>
            </a:r>
          </a:p>
          <a:p>
            <a:pPr eaLnBrk="1" fontAlgn="auto" hangingPunct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sz="1600" dirty="0"/>
          </a:p>
          <a:p>
            <a:pPr eaLnBrk="1" fontAlgn="auto" hangingPunct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600" dirty="0"/>
              <a:t>"</a:t>
            </a:r>
            <a:r>
              <a:rPr lang="en-US" sz="1600" u="sng" dirty="0" err="1"/>
              <a:t>Karyose</a:t>
            </a:r>
            <a:r>
              <a:rPr lang="en-US" sz="1600" dirty="0"/>
              <a:t>" comes from a Greek word which means "kernel," as in a kernel of grain. In biology, we use this word root to refer to the nucleus of a cell. </a:t>
            </a:r>
          </a:p>
          <a:p>
            <a:pPr eaLnBrk="1" fontAlgn="auto" hangingPunct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sz="1600" dirty="0"/>
          </a:p>
          <a:p>
            <a:pPr eaLnBrk="1" fontAlgn="auto" hangingPunct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600" dirty="0"/>
              <a:t>"Pro" means "before," and "</a:t>
            </a:r>
            <a:r>
              <a:rPr lang="en-US" sz="1600" dirty="0" err="1"/>
              <a:t>eu</a:t>
            </a:r>
            <a:r>
              <a:rPr lang="en-US" sz="1600" dirty="0"/>
              <a:t>" means "true," or "good." So "Prokaryotic" means "before a nucleus," and "eukaryotic" means "possessing a true nucleus." </a:t>
            </a: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sz="1600" dirty="0"/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600" dirty="0"/>
              <a:t>Prokaryote – no nucleus</a:t>
            </a: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600" dirty="0"/>
              <a:t>Eukaryote - has a nucleus </a:t>
            </a:r>
          </a:p>
        </p:txBody>
      </p:sp>
    </p:spTree>
    <p:extLst>
      <p:ext uri="{BB962C8B-B14F-4D97-AF65-F5344CB8AC3E}">
        <p14:creationId xmlns:p14="http://schemas.microsoft.com/office/powerpoint/2010/main" val="160838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>
            <a:extLst>
              <a:ext uri="{FF2B5EF4-FFF2-40B4-BE49-F238E27FC236}">
                <a16:creationId xmlns:a16="http://schemas.microsoft.com/office/drawing/2014/main" id="{C7EA9449-12EE-544A-AE3E-290779D65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Endoplasmic Reticulum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272C80D8-1501-D241-9724-DDEB55055AC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447800" y="1981200"/>
            <a:ext cx="7543800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a system of membrane channels that connect the nucleus with the plasma membrane.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>
            <a:extLst>
              <a:ext uri="{FF2B5EF4-FFF2-40B4-BE49-F238E27FC236}">
                <a16:creationId xmlns:a16="http://schemas.microsoft.com/office/drawing/2014/main" id="{562AE5C0-BEFE-1F4F-83FB-56C9F5573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Endoplasmic Reticulum</a:t>
            </a:r>
          </a:p>
        </p:txBody>
      </p:sp>
      <p:pic>
        <p:nvPicPr>
          <p:cNvPr id="37890" name="Picture 7" descr="labelled animal cell">
            <a:extLst>
              <a:ext uri="{FF2B5EF4-FFF2-40B4-BE49-F238E27FC236}">
                <a16:creationId xmlns:a16="http://schemas.microsoft.com/office/drawing/2014/main" id="{2631801A-F776-B947-BBC9-EF081E74DAB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31775"/>
            <a:ext cx="7772400" cy="6245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>
            <a:extLst>
              <a:ext uri="{FF2B5EF4-FFF2-40B4-BE49-F238E27FC236}">
                <a16:creationId xmlns:a16="http://schemas.microsoft.com/office/drawing/2014/main" id="{B6B7ECE7-8D64-CB40-A02B-4C485CA3C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Endoplasmic Reticulum</a:t>
            </a:r>
          </a:p>
        </p:txBody>
      </p:sp>
      <p:pic>
        <p:nvPicPr>
          <p:cNvPr id="38914" name="Picture 10" descr="R and S ER">
            <a:extLst>
              <a:ext uri="{FF2B5EF4-FFF2-40B4-BE49-F238E27FC236}">
                <a16:creationId xmlns:a16="http://schemas.microsoft.com/office/drawing/2014/main" id="{E0C01FB4-13EC-7F4C-9200-6C172A6AC1C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81200"/>
            <a:ext cx="357505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6" name="Rectangle 12">
            <a:extLst>
              <a:ext uri="{FF2B5EF4-FFF2-40B4-BE49-F238E27FC236}">
                <a16:creationId xmlns:a16="http://schemas.microsoft.com/office/drawing/2014/main" id="{F877B1DB-051C-DE49-B01C-2872C79B878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84650" y="990600"/>
            <a:ext cx="4806950" cy="5638800"/>
          </a:xfrm>
        </p:spPr>
        <p:txBody>
          <a:bodyPr rtlCol="0">
            <a:noAutofit/>
          </a:bodyPr>
          <a:lstStyle/>
          <a:p>
            <a:pPr marL="258366" indent="-258366" eaLnBrk="1" fontAlgn="auto" hangingPunct="1">
              <a:buClr>
                <a:schemeClr val="accent6"/>
              </a:buClr>
              <a:defRPr/>
            </a:pPr>
            <a:r>
              <a:rPr lang="en-US" altLang="en-US" sz="2400" dirty="0"/>
              <a:t>Rough ER [RER]</a:t>
            </a:r>
          </a:p>
          <a:p>
            <a:pPr marL="596504" lvl="1" indent="-253604" eaLnBrk="1" fontAlgn="auto" hangingPunct="1">
              <a:buClr>
                <a:schemeClr val="accent6"/>
              </a:buClr>
              <a:defRPr/>
            </a:pPr>
            <a:r>
              <a:rPr lang="en-US" altLang="en-US" sz="2000" dirty="0"/>
              <a:t>covered with ribosomes.</a:t>
            </a:r>
          </a:p>
          <a:p>
            <a:pPr marL="596504" lvl="1" indent="-253604" eaLnBrk="1" fontAlgn="auto" hangingPunct="1">
              <a:buClr>
                <a:schemeClr val="accent6"/>
              </a:buClr>
              <a:defRPr/>
            </a:pPr>
            <a:r>
              <a:rPr lang="en-US" altLang="en-US" sz="2000" dirty="0"/>
              <a:t>assemble and transport proteins.</a:t>
            </a:r>
          </a:p>
          <a:p>
            <a:pPr marL="258366" indent="-258366" eaLnBrk="1" fontAlgn="auto" hangingPunct="1">
              <a:buClr>
                <a:schemeClr val="accent6"/>
              </a:buClr>
              <a:defRPr/>
            </a:pPr>
            <a:r>
              <a:rPr lang="en-US" altLang="en-US" sz="2400" dirty="0"/>
              <a:t>Smooth ER [SER]</a:t>
            </a:r>
          </a:p>
          <a:p>
            <a:pPr marL="596504" lvl="1" indent="-253604" eaLnBrk="1" fontAlgn="auto" hangingPunct="1">
              <a:buClr>
                <a:schemeClr val="accent6"/>
              </a:buClr>
              <a:defRPr/>
            </a:pPr>
            <a:r>
              <a:rPr lang="en-US" altLang="en-US" sz="2000" dirty="0"/>
              <a:t>no attached ribosomes.</a:t>
            </a:r>
          </a:p>
          <a:p>
            <a:pPr marL="596504" lvl="1" indent="-253604" eaLnBrk="1" fontAlgn="auto" hangingPunct="1">
              <a:buClr>
                <a:schemeClr val="accent6"/>
              </a:buClr>
              <a:defRPr/>
            </a:pPr>
            <a:r>
              <a:rPr lang="en-US" altLang="en-US" sz="2000" dirty="0"/>
              <a:t>transport proteins to the Golgi apparatus.</a:t>
            </a:r>
          </a:p>
          <a:p>
            <a:pPr marL="596504" lvl="1" indent="-253604" eaLnBrk="1" fontAlgn="auto" hangingPunct="1">
              <a:buClr>
                <a:schemeClr val="accent6"/>
              </a:buClr>
              <a:defRPr/>
            </a:pPr>
            <a:r>
              <a:rPr lang="en-US" altLang="en-US" sz="2000" dirty="0"/>
              <a:t>produce steroid hormones.</a:t>
            </a:r>
          </a:p>
          <a:p>
            <a:pPr marL="944166" lvl="2" indent="-258366" eaLnBrk="1" fontAlgn="auto" hangingPunct="1">
              <a:buClr>
                <a:schemeClr val="accent6"/>
              </a:buClr>
              <a:defRPr/>
            </a:pPr>
            <a:r>
              <a:rPr lang="en-US" altLang="en-US" sz="1600" dirty="0"/>
              <a:t>testosterone in the testis.</a:t>
            </a:r>
          </a:p>
          <a:p>
            <a:pPr marL="944166" lvl="2" indent="-258366" eaLnBrk="1" fontAlgn="auto" hangingPunct="1">
              <a:buClr>
                <a:schemeClr val="accent6"/>
              </a:buClr>
              <a:defRPr/>
            </a:pPr>
            <a:r>
              <a:rPr lang="en-US" altLang="en-US" sz="1600" dirty="0"/>
              <a:t>estrogen and progesterone in the ovary</a:t>
            </a:r>
          </a:p>
          <a:p>
            <a:pPr marL="596504" lvl="1" indent="-253604" eaLnBrk="1" fontAlgn="auto" hangingPunct="1">
              <a:buClr>
                <a:schemeClr val="accent6"/>
              </a:buClr>
              <a:defRPr/>
            </a:pPr>
            <a:r>
              <a:rPr lang="en-US" altLang="en-US" sz="2000" dirty="0"/>
              <a:t>detoxify drugs.</a:t>
            </a:r>
          </a:p>
          <a:p>
            <a:pPr marL="944166" lvl="2" indent="-258366" eaLnBrk="1" fontAlgn="auto" hangingPunct="1">
              <a:buClr>
                <a:schemeClr val="accent6"/>
              </a:buClr>
              <a:defRPr/>
            </a:pPr>
            <a:r>
              <a:rPr lang="en-US" altLang="en-US" sz="1600" dirty="0"/>
              <a:t>cells of the liver</a:t>
            </a:r>
          </a:p>
          <a:p>
            <a:pPr marL="596504" lvl="1" indent="-253604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endParaRPr lang="en-US" altLang="en-US" sz="2000" dirty="0"/>
          </a:p>
        </p:txBody>
      </p:sp>
      <p:sp>
        <p:nvSpPr>
          <p:cNvPr id="36877" name="Line 13">
            <a:extLst>
              <a:ext uri="{FF2B5EF4-FFF2-40B4-BE49-F238E27FC236}">
                <a16:creationId xmlns:a16="http://schemas.microsoft.com/office/drawing/2014/main" id="{7E42BCBA-FD96-2A49-932E-D2A39564F9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0825" y="2209800"/>
            <a:ext cx="2819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Line 14">
            <a:extLst>
              <a:ext uri="{FF2B5EF4-FFF2-40B4-BE49-F238E27FC236}">
                <a16:creationId xmlns:a16="http://schemas.microsoft.com/office/drawing/2014/main" id="{2F6EC64D-6CB4-BA48-85A4-A101DF0BAC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3625" y="2286000"/>
            <a:ext cx="3200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0" name="Line 16">
            <a:extLst>
              <a:ext uri="{FF2B5EF4-FFF2-40B4-BE49-F238E27FC236}">
                <a16:creationId xmlns:a16="http://schemas.microsoft.com/office/drawing/2014/main" id="{6AE2BC94-FC5E-4542-AA13-7FBD7A3E70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49625" y="3276600"/>
            <a:ext cx="8382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1" name="Line 17">
            <a:extLst>
              <a:ext uri="{FF2B5EF4-FFF2-40B4-BE49-F238E27FC236}">
                <a16:creationId xmlns:a16="http://schemas.microsoft.com/office/drawing/2014/main" id="{68DF6C6B-5ECC-0945-8D87-7061829401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2425" y="3505200"/>
            <a:ext cx="137160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>
            <a:extLst>
              <a:ext uri="{FF2B5EF4-FFF2-40B4-BE49-F238E27FC236}">
                <a16:creationId xmlns:a16="http://schemas.microsoft.com/office/drawing/2014/main" id="{409D7811-07EF-6241-8811-EDD4993EE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Ribosomes</a:t>
            </a:r>
          </a:p>
        </p:txBody>
      </p:sp>
      <p:pic>
        <p:nvPicPr>
          <p:cNvPr id="39938" name="Picture 10" descr="RER-electorn micro">
            <a:extLst>
              <a:ext uri="{FF2B5EF4-FFF2-40B4-BE49-F238E27FC236}">
                <a16:creationId xmlns:a16="http://schemas.microsoft.com/office/drawing/2014/main" id="{B83942DB-A8DB-FC44-8AAC-ECCD0A7EA62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81200"/>
            <a:ext cx="3338513" cy="198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9" name="Picture 15" descr="polysome">
            <a:extLst>
              <a:ext uri="{FF2B5EF4-FFF2-40B4-BE49-F238E27FC236}">
                <a16:creationId xmlns:a16="http://schemas.microsoft.com/office/drawing/2014/main" id="{D86A7977-EB3A-AF40-8903-2DD6F267D42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114800"/>
            <a:ext cx="3352800" cy="198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7" name="Rectangle 9">
            <a:extLst>
              <a:ext uri="{FF2B5EF4-FFF2-40B4-BE49-F238E27FC236}">
                <a16:creationId xmlns:a16="http://schemas.microsoft.com/office/drawing/2014/main" id="{26C093FF-60E7-C74B-A256-493CB511B177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1816100"/>
            <a:ext cx="4572000" cy="4114800"/>
          </a:xfrm>
        </p:spPr>
        <p:txBody>
          <a:bodyPr rtlCol="0">
            <a:noAutofit/>
          </a:bodyPr>
          <a:lstStyle/>
          <a:p>
            <a:pPr marL="258366" indent="-258366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2800" dirty="0"/>
              <a:t>Attached to the RER</a:t>
            </a:r>
          </a:p>
          <a:p>
            <a:pPr marL="596504" lvl="1" indent="-253604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2400" b="1" dirty="0"/>
              <a:t>assembly point for proteins that will be secreted by the cell.</a:t>
            </a:r>
            <a:endParaRPr lang="en-US" altLang="en-US" sz="2800" dirty="0"/>
          </a:p>
          <a:p>
            <a:pPr marL="258366" indent="-258366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endParaRPr lang="en-US" altLang="en-US" sz="2800" dirty="0"/>
          </a:p>
          <a:p>
            <a:pPr marL="258366" indent="-258366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2800" dirty="0"/>
              <a:t>polyribosome / polysome.</a:t>
            </a:r>
          </a:p>
          <a:p>
            <a:pPr marL="596504" lvl="1" indent="-253604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2400" b="1" dirty="0"/>
              <a:t>Groups of ribosomes which synthesize  proteins that will be used within the cell.</a:t>
            </a:r>
          </a:p>
          <a:p>
            <a:pPr marL="596504" lvl="1" indent="-253604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2400" b="1" dirty="0"/>
              <a:t>peptide/protein strands can be seen forming on this polysome</a:t>
            </a:r>
          </a:p>
        </p:txBody>
      </p:sp>
      <p:sp>
        <p:nvSpPr>
          <p:cNvPr id="43024" name="Line 16">
            <a:extLst>
              <a:ext uri="{FF2B5EF4-FFF2-40B4-BE49-F238E27FC236}">
                <a16:creationId xmlns:a16="http://schemas.microsoft.com/office/drawing/2014/main" id="{ECB6061A-2EF2-A646-92C0-F90B300996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2286000"/>
            <a:ext cx="20574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Line 18">
            <a:extLst>
              <a:ext uri="{FF2B5EF4-FFF2-40B4-BE49-F238E27FC236}">
                <a16:creationId xmlns:a16="http://schemas.microsoft.com/office/drawing/2014/main" id="{53F23229-CFF6-DC48-BBB2-B20A8D959A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2514600"/>
            <a:ext cx="24384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Line 19">
            <a:extLst>
              <a:ext uri="{FF2B5EF4-FFF2-40B4-BE49-F238E27FC236}">
                <a16:creationId xmlns:a16="http://schemas.microsoft.com/office/drawing/2014/main" id="{E487560D-A912-A54A-A683-79FDBACF45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4191000"/>
            <a:ext cx="16002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Line 20">
            <a:extLst>
              <a:ext uri="{FF2B5EF4-FFF2-40B4-BE49-F238E27FC236}">
                <a16:creationId xmlns:a16="http://schemas.microsoft.com/office/drawing/2014/main" id="{FB652358-0BE2-A141-AC1C-E2180AF3B7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660900"/>
            <a:ext cx="2286000" cy="292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Line 21">
            <a:extLst>
              <a:ext uri="{FF2B5EF4-FFF2-40B4-BE49-F238E27FC236}">
                <a16:creationId xmlns:a16="http://schemas.microsoft.com/office/drawing/2014/main" id="{4FC90C8B-510D-2E44-98DA-96246E2DD8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5562600"/>
            <a:ext cx="3048000" cy="368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57873AD0-307D-CC46-92FA-BD889FC7B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Golgi [Body / apparatus]</a:t>
            </a:r>
          </a:p>
        </p:txBody>
      </p:sp>
      <p:pic>
        <p:nvPicPr>
          <p:cNvPr id="40962" name="Picture 3" descr="golgi">
            <a:extLst>
              <a:ext uri="{FF2B5EF4-FFF2-40B4-BE49-F238E27FC236}">
                <a16:creationId xmlns:a16="http://schemas.microsoft.com/office/drawing/2014/main" id="{667AB617-7B3A-814E-BE7F-C7C37AC516B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3505200" cy="2362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3" name="Picture 5" descr="endomebrane diagram">
            <a:extLst>
              <a:ext uri="{FF2B5EF4-FFF2-40B4-BE49-F238E27FC236}">
                <a16:creationId xmlns:a16="http://schemas.microsoft.com/office/drawing/2014/main" id="{343CA74C-E8AD-2B46-8FFB-9115EEEDD9B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419600"/>
            <a:ext cx="3505200" cy="2438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4" name="Rectangle 4">
            <a:extLst>
              <a:ext uri="{FF2B5EF4-FFF2-40B4-BE49-F238E27FC236}">
                <a16:creationId xmlns:a16="http://schemas.microsoft.com/office/drawing/2014/main" id="{C950ADA0-8A0C-8D40-A43D-2BC43ACFEA83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800600" y="1600200"/>
            <a:ext cx="4267200" cy="4495800"/>
          </a:xfrm>
        </p:spPr>
        <p:txBody>
          <a:bodyPr rtlCol="0">
            <a:noAutofit/>
          </a:bodyPr>
          <a:lstStyle/>
          <a:p>
            <a:pPr marL="258366" indent="-258366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2000" dirty="0"/>
              <a:t>Pancake-like stacks of membranes.</a:t>
            </a:r>
          </a:p>
          <a:p>
            <a:pPr marL="258366" indent="-258366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2000" dirty="0"/>
              <a:t>receive proteins from the ribosomes.</a:t>
            </a:r>
          </a:p>
          <a:p>
            <a:pPr marL="258366" indent="-258366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2000" dirty="0"/>
              <a:t>sort, modify, repackage these proteins into vesicles.</a:t>
            </a:r>
          </a:p>
          <a:p>
            <a:pPr marL="596504" lvl="1" indent="-253604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1800" dirty="0"/>
              <a:t>vesicles can be used to secrete proteins from the cell (exocytosis).</a:t>
            </a:r>
          </a:p>
          <a:p>
            <a:pPr marL="596504" lvl="1" indent="-253604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1800" dirty="0"/>
              <a:t>vesicles containing digestive enzymes can remain with in the cell and form lysosomes.</a:t>
            </a:r>
          </a:p>
          <a:p>
            <a:pPr marL="596504" lvl="1" indent="-253604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1800" dirty="0"/>
              <a:t>lysosomes will fuse with incoming food vacuoles and the enzymes will cut up the food into subunits</a:t>
            </a:r>
          </a:p>
          <a:p>
            <a:pPr marL="258366" indent="-258366" eaLnBrk="1" fontAlgn="auto" hangingPunct="1"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altLang="en-US" sz="2000" dirty="0"/>
              <a:t>Vesicles are small and contain protein, vacuoles are larger.</a:t>
            </a:r>
          </a:p>
        </p:txBody>
      </p:sp>
      <p:sp>
        <p:nvSpPr>
          <p:cNvPr id="71686" name="Line 6">
            <a:extLst>
              <a:ext uri="{FF2B5EF4-FFF2-40B4-BE49-F238E27FC236}">
                <a16:creationId xmlns:a16="http://schemas.microsoft.com/office/drawing/2014/main" id="{809BE96A-A2F7-2B4E-BB1E-C25B8AA2B6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2133600"/>
            <a:ext cx="182880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" name="Line 7">
            <a:extLst>
              <a:ext uri="{FF2B5EF4-FFF2-40B4-BE49-F238E27FC236}">
                <a16:creationId xmlns:a16="http://schemas.microsoft.com/office/drawing/2014/main" id="{C77BA90C-55D6-9349-91D3-7621AB354A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2209800"/>
            <a:ext cx="2286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" name="Line 8">
            <a:extLst>
              <a:ext uri="{FF2B5EF4-FFF2-40B4-BE49-F238E27FC236}">
                <a16:creationId xmlns:a16="http://schemas.microsoft.com/office/drawing/2014/main" id="{739DCEDB-047F-0043-81D4-7C74322245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2743200"/>
            <a:ext cx="1752600" cy="2286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Line 9">
            <a:extLst>
              <a:ext uri="{FF2B5EF4-FFF2-40B4-BE49-F238E27FC236}">
                <a16:creationId xmlns:a16="http://schemas.microsoft.com/office/drawing/2014/main" id="{14618889-CF78-A349-B895-CCD64A4FAC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810000"/>
            <a:ext cx="3429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Line 10">
            <a:extLst>
              <a:ext uri="{FF2B5EF4-FFF2-40B4-BE49-F238E27FC236}">
                <a16:creationId xmlns:a16="http://schemas.microsoft.com/office/drawing/2014/main" id="{69CB63F3-9D90-3947-8E26-C3EBDEFAD3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4343400"/>
            <a:ext cx="2514600" cy="1295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1" name="Line 11">
            <a:extLst>
              <a:ext uri="{FF2B5EF4-FFF2-40B4-BE49-F238E27FC236}">
                <a16:creationId xmlns:a16="http://schemas.microsoft.com/office/drawing/2014/main" id="{A1209ECD-A065-9E45-B08E-F08BCDB1FD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5029200"/>
            <a:ext cx="2286000" cy="838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Line 12">
            <a:extLst>
              <a:ext uri="{FF2B5EF4-FFF2-40B4-BE49-F238E27FC236}">
                <a16:creationId xmlns:a16="http://schemas.microsoft.com/office/drawing/2014/main" id="{E6E4464C-2B71-3B4D-A17B-26B845E96B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2743200"/>
            <a:ext cx="3048000" cy="243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8">
            <a:extLst>
              <a:ext uri="{FF2B5EF4-FFF2-40B4-BE49-F238E27FC236}">
                <a16:creationId xmlns:a16="http://schemas.microsoft.com/office/drawing/2014/main" id="{74B08B26-C89A-774A-B8A3-E1DECD259C5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CA" altLang="en-US" sz="2400"/>
          </a:p>
        </p:txBody>
      </p:sp>
      <p:sp>
        <p:nvSpPr>
          <p:cNvPr id="61449" name="Rectangle 9">
            <a:extLst>
              <a:ext uri="{FF2B5EF4-FFF2-40B4-BE49-F238E27FC236}">
                <a16:creationId xmlns:a16="http://schemas.microsoft.com/office/drawing/2014/main" id="{E623628A-7427-154A-B40D-49CC7086A1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77000" y="0"/>
            <a:ext cx="2667000" cy="6096000"/>
          </a:xfrm>
        </p:spPr>
        <p:txBody>
          <a:bodyPr/>
          <a:lstStyle/>
          <a:p>
            <a:pPr eaLnBrk="1" hangingPunct="1"/>
            <a:r>
              <a:rPr lang="en-US" altLang="en-US" sz="2400"/>
              <a:t>Produced by the Golgi body</a:t>
            </a:r>
          </a:p>
          <a:p>
            <a:pPr eaLnBrk="1" hangingPunct="1"/>
            <a:r>
              <a:rPr lang="en-US" altLang="en-US" sz="2400"/>
              <a:t>Contain hydrolytic enzymes for digestion of food particles.</a:t>
            </a:r>
          </a:p>
          <a:p>
            <a:pPr eaLnBrk="1" hangingPunct="1"/>
            <a:r>
              <a:rPr lang="en-US" altLang="en-US" sz="2400"/>
              <a:t>Digest old and worn out organelles.</a:t>
            </a:r>
          </a:p>
          <a:p>
            <a:pPr eaLnBrk="1" hangingPunct="1"/>
            <a:r>
              <a:rPr lang="en-US" altLang="en-US" sz="2400"/>
              <a:t>Digest worn out cells. [Autolysis]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41987" name="Picture 6" descr="lysosome">
            <a:extLst>
              <a:ext uri="{FF2B5EF4-FFF2-40B4-BE49-F238E27FC236}">
                <a16:creationId xmlns:a16="http://schemas.microsoft.com/office/drawing/2014/main" id="{1B5A5D6C-5A50-5142-B927-700141E23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5867400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>
            <a:extLst>
              <a:ext uri="{FF2B5EF4-FFF2-40B4-BE49-F238E27FC236}">
                <a16:creationId xmlns:a16="http://schemas.microsoft.com/office/drawing/2014/main" id="{ABDAB407-8727-C04B-804B-8E7E348FF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2819400" cy="1371600"/>
          </a:xfrm>
        </p:spPr>
        <p:txBody>
          <a:bodyPr/>
          <a:lstStyle/>
          <a:p>
            <a:pPr algn="l" eaLnBrk="1" hangingPunct="1"/>
            <a:r>
              <a:rPr lang="en-US" altLang="en-US"/>
              <a:t>Vacuole</a:t>
            </a:r>
          </a:p>
        </p:txBody>
      </p:sp>
      <p:sp>
        <p:nvSpPr>
          <p:cNvPr id="43010" name="Rectangle 12">
            <a:extLst>
              <a:ext uri="{FF2B5EF4-FFF2-40B4-BE49-F238E27FC236}">
                <a16:creationId xmlns:a16="http://schemas.microsoft.com/office/drawing/2014/main" id="{64934245-DAA6-924F-8DDA-2012FC7937C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altLang="en-US" sz="2800"/>
          </a:p>
        </p:txBody>
      </p:sp>
      <p:sp>
        <p:nvSpPr>
          <p:cNvPr id="66573" name="Rectangle 13">
            <a:extLst>
              <a:ext uri="{FF2B5EF4-FFF2-40B4-BE49-F238E27FC236}">
                <a16:creationId xmlns:a16="http://schemas.microsoft.com/office/drawing/2014/main" id="{6E1810F5-A888-2844-B03B-B228C9080DE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"/>
            <a:ext cx="403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Large membrane enclosed sac.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Used for storage of many substances.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Larger in plants.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Help support the plant.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Protists use these for expelling water.</a:t>
            </a:r>
          </a:p>
        </p:txBody>
      </p:sp>
      <p:pic>
        <p:nvPicPr>
          <p:cNvPr id="43012" name="Picture 8" descr="vacuole">
            <a:extLst>
              <a:ext uri="{FF2B5EF4-FFF2-40B4-BE49-F238E27FC236}">
                <a16:creationId xmlns:a16="http://schemas.microsoft.com/office/drawing/2014/main" id="{461CC6CD-8CD1-EF4B-A974-CA5C8677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/>
          <a:stretch>
            <a:fillRect/>
          </a:stretch>
        </p:blipFill>
        <p:spPr bwMode="auto">
          <a:xfrm>
            <a:off x="990600" y="1676400"/>
            <a:ext cx="30194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0" descr="contractile_vacuole">
            <a:extLst>
              <a:ext uri="{FF2B5EF4-FFF2-40B4-BE49-F238E27FC236}">
                <a16:creationId xmlns:a16="http://schemas.microsoft.com/office/drawing/2014/main" id="{9AE5AD38-E564-3D4A-8085-DC7B4C9BA3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5001B968-05A5-A047-81C8-F3ADDDDA5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Nucleus/Nucleolus</a:t>
            </a:r>
          </a:p>
        </p:txBody>
      </p:sp>
      <p:pic>
        <p:nvPicPr>
          <p:cNvPr id="44034" name="Picture 11" descr="nucleus">
            <a:extLst>
              <a:ext uri="{FF2B5EF4-FFF2-40B4-BE49-F238E27FC236}">
                <a16:creationId xmlns:a16="http://schemas.microsoft.com/office/drawing/2014/main" id="{499820BC-B4ED-3A45-AC91-71E7A81BFDC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3810000" cy="2590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5" name="Picture 12" descr="nucleus diagram">
            <a:extLst>
              <a:ext uri="{FF2B5EF4-FFF2-40B4-BE49-F238E27FC236}">
                <a16:creationId xmlns:a16="http://schemas.microsoft.com/office/drawing/2014/main" id="{5BF78911-DEAA-704F-966F-D65A915EDBE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038600"/>
            <a:ext cx="3657600" cy="2438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2" name="Rectangle 6">
            <a:extLst>
              <a:ext uri="{FF2B5EF4-FFF2-40B4-BE49-F238E27FC236}">
                <a16:creationId xmlns:a16="http://schemas.microsoft.com/office/drawing/2014/main" id="{0819461C-A4E0-CC40-8F15-986071B8B8F3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914400"/>
            <a:ext cx="4038600" cy="5943600"/>
          </a:xfrm>
        </p:spPr>
        <p:txBody>
          <a:bodyPr rtlCol="0">
            <a:normAutofit fontScale="85000" lnSpcReduction="20000"/>
          </a:bodyPr>
          <a:lstStyle/>
          <a:p>
            <a:pPr marL="258366" indent="-258366" eaLnBrk="1" fontAlgn="auto" hangingPunct="1">
              <a:buClr>
                <a:schemeClr val="accent6"/>
              </a:buClr>
              <a:defRPr/>
            </a:pPr>
            <a:r>
              <a:rPr lang="en-US" altLang="en-US" sz="3000" dirty="0"/>
              <a:t>Nucleus</a:t>
            </a:r>
          </a:p>
          <a:p>
            <a:pPr marL="596504" lvl="1" indent="-253604" eaLnBrk="1" fontAlgn="auto" hangingPunct="1">
              <a:buClr>
                <a:schemeClr val="accent6"/>
              </a:buClr>
              <a:defRPr/>
            </a:pPr>
            <a:r>
              <a:rPr lang="en-US" altLang="en-US" sz="2600" dirty="0"/>
              <a:t>Stores genetic information as DNA and proteins as chromatin</a:t>
            </a:r>
          </a:p>
          <a:p>
            <a:pPr marL="258366" indent="-258366" eaLnBrk="1" fontAlgn="auto" hangingPunct="1">
              <a:buClr>
                <a:schemeClr val="accent6"/>
              </a:buClr>
              <a:defRPr/>
            </a:pPr>
            <a:r>
              <a:rPr lang="en-US" altLang="en-US" sz="3000" dirty="0"/>
              <a:t>Nuclear envelope</a:t>
            </a:r>
          </a:p>
          <a:p>
            <a:pPr marL="596504" lvl="1" indent="-253604" eaLnBrk="1" fontAlgn="auto" hangingPunct="1">
              <a:buClr>
                <a:schemeClr val="accent6"/>
              </a:buClr>
              <a:defRPr/>
            </a:pPr>
            <a:r>
              <a:rPr lang="en-US" altLang="en-US" sz="2600" dirty="0"/>
              <a:t>a double membrane with pores that allow protein synthesis information to be carried to the ribosomes</a:t>
            </a:r>
          </a:p>
          <a:p>
            <a:pPr marL="258366" indent="-258366" eaLnBrk="1" fontAlgn="auto" hangingPunct="1">
              <a:buClr>
                <a:schemeClr val="accent6"/>
              </a:buClr>
              <a:defRPr/>
            </a:pPr>
            <a:r>
              <a:rPr lang="en-US" altLang="en-US" sz="3000" dirty="0"/>
              <a:t>Nucleolus</a:t>
            </a:r>
          </a:p>
          <a:p>
            <a:pPr marL="596504" lvl="1" indent="-253604" eaLnBrk="1" fontAlgn="auto" hangingPunct="1">
              <a:buClr>
                <a:schemeClr val="accent6"/>
              </a:buClr>
              <a:defRPr/>
            </a:pPr>
            <a:r>
              <a:rPr lang="en-US" altLang="en-US" sz="2600" dirty="0"/>
              <a:t>produces ribosomal RNA that are assembled into ribosomes.</a:t>
            </a:r>
          </a:p>
          <a:p>
            <a:pPr marL="596504" lvl="1" indent="-253604" eaLnBrk="1" fontAlgn="auto" hangingPunct="1">
              <a:buClr>
                <a:schemeClr val="accent6"/>
              </a:buClr>
              <a:defRPr/>
            </a:pPr>
            <a:endParaRPr lang="en-US" altLang="en-US" sz="2000" dirty="0"/>
          </a:p>
        </p:txBody>
      </p:sp>
      <p:sp>
        <p:nvSpPr>
          <p:cNvPr id="50189" name="Line 13">
            <a:extLst>
              <a:ext uri="{FF2B5EF4-FFF2-40B4-BE49-F238E27FC236}">
                <a16:creationId xmlns:a16="http://schemas.microsoft.com/office/drawing/2014/main" id="{33DE2C63-63C2-1C49-B627-460723AFF4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1676400"/>
            <a:ext cx="16002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>
            <a:extLst>
              <a:ext uri="{FF2B5EF4-FFF2-40B4-BE49-F238E27FC236}">
                <a16:creationId xmlns:a16="http://schemas.microsoft.com/office/drawing/2014/main" id="{21C12DF7-ED1C-CB4C-BD65-8B6005F47E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1752600"/>
            <a:ext cx="182880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192BA56D-E7C5-1144-9EC5-3C30E02A1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438400"/>
            <a:ext cx="10668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Line 17">
            <a:extLst>
              <a:ext uri="{FF2B5EF4-FFF2-40B4-BE49-F238E27FC236}">
                <a16:creationId xmlns:a16="http://schemas.microsoft.com/office/drawing/2014/main" id="{3CE75889-9A22-644A-8003-5BAC3AFAF1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124200"/>
            <a:ext cx="297180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Line 18">
            <a:extLst>
              <a:ext uri="{FF2B5EF4-FFF2-40B4-BE49-F238E27FC236}">
                <a16:creationId xmlns:a16="http://schemas.microsoft.com/office/drawing/2014/main" id="{793F6D18-7F3E-6F44-9C64-9700AAABD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667000"/>
            <a:ext cx="1828800" cy="22860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Line 19">
            <a:extLst>
              <a:ext uri="{FF2B5EF4-FFF2-40B4-BE49-F238E27FC236}">
                <a16:creationId xmlns:a16="http://schemas.microsoft.com/office/drawing/2014/main" id="{B12AC346-7B44-A942-AEBC-C4D8BAB609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48000" y="4724400"/>
            <a:ext cx="1676400" cy="4572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6">
            <a:extLst>
              <a:ext uri="{FF2B5EF4-FFF2-40B4-BE49-F238E27FC236}">
                <a16:creationId xmlns:a16="http://schemas.microsoft.com/office/drawing/2014/main" id="{E4C8CADB-4B7A-2548-811F-BCD50DA1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93700"/>
            <a:ext cx="33147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7" descr="nucleus">
            <a:extLst>
              <a:ext uri="{FF2B5EF4-FFF2-40B4-BE49-F238E27FC236}">
                <a16:creationId xmlns:a16="http://schemas.microsoft.com/office/drawing/2014/main" id="{5C05D8BB-10C4-CA44-A20D-D7F671A6D6A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"/>
            <a:ext cx="3886200" cy="3505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8" name="Rectangle 6">
            <a:extLst>
              <a:ext uri="{FF2B5EF4-FFF2-40B4-BE49-F238E27FC236}">
                <a16:creationId xmlns:a16="http://schemas.microsoft.com/office/drawing/2014/main" id="{FCEC4E4F-6E23-8146-B425-774F74FD848D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228600"/>
            <a:ext cx="4038600" cy="5334000"/>
          </a:xfrm>
        </p:spPr>
        <p:txBody>
          <a:bodyPr/>
          <a:lstStyle/>
          <a:p>
            <a:pPr eaLnBrk="1" hangingPunct="1"/>
            <a:r>
              <a:rPr lang="en-US" altLang="en-US" sz="2800"/>
              <a:t>Chromatin</a:t>
            </a:r>
          </a:p>
          <a:p>
            <a:pPr lvl="1" eaLnBrk="1" hangingPunct="1"/>
            <a:r>
              <a:rPr lang="en-US" altLang="en-US" sz="2400"/>
              <a:t>Grainy material made of DNA and protein.</a:t>
            </a:r>
          </a:p>
          <a:p>
            <a:pPr eaLnBrk="1" hangingPunct="1"/>
            <a:r>
              <a:rPr lang="en-US" altLang="en-US" sz="2800"/>
              <a:t>Chromosomes</a:t>
            </a:r>
          </a:p>
          <a:p>
            <a:pPr lvl="1" eaLnBrk="1" hangingPunct="1"/>
            <a:r>
              <a:rPr lang="en-US" altLang="en-US" sz="2400"/>
              <a:t>Coiled DNA and Protein.</a:t>
            </a:r>
          </a:p>
          <a:p>
            <a:pPr lvl="1" eaLnBrk="1" hangingPunct="1"/>
            <a:r>
              <a:rPr lang="en-US" altLang="en-US" sz="2400"/>
              <a:t>Enables DNA to separate during Cell Division.</a:t>
            </a:r>
          </a:p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pic>
        <p:nvPicPr>
          <p:cNvPr id="45059" name="Picture 9" descr="seks%20chromosome">
            <a:extLst>
              <a:ext uri="{FF2B5EF4-FFF2-40B4-BE49-F238E27FC236}">
                <a16:creationId xmlns:a16="http://schemas.microsoft.com/office/drawing/2014/main" id="{95587AFC-20DB-A543-8462-F3AC9D917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24574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Line 10">
            <a:extLst>
              <a:ext uri="{FF2B5EF4-FFF2-40B4-BE49-F238E27FC236}">
                <a16:creationId xmlns:a16="http://schemas.microsoft.com/office/drawing/2014/main" id="{CAE7C035-B685-DB4C-A125-8CC67EFC46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533400"/>
            <a:ext cx="24384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Line 13">
            <a:extLst>
              <a:ext uri="{FF2B5EF4-FFF2-40B4-BE49-F238E27FC236}">
                <a16:creationId xmlns:a16="http://schemas.microsoft.com/office/drawing/2014/main" id="{CC2D755D-E9D0-BB47-BFF3-EC94C79F59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2438400"/>
            <a:ext cx="628650" cy="20002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4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B2DF440-2C33-DC40-B298-5698A375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Prokaryotic Cells</a:t>
            </a:r>
          </a:p>
        </p:txBody>
      </p:sp>
      <p:pic>
        <p:nvPicPr>
          <p:cNvPr id="22530" name="Picture 3">
            <a:extLst>
              <a:ext uri="{FF2B5EF4-FFF2-40B4-BE49-F238E27FC236}">
                <a16:creationId xmlns:a16="http://schemas.microsoft.com/office/drawing/2014/main" id="{879311C1-E04C-8B42-A969-B269FA52A5A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563" y="1814513"/>
            <a:ext cx="3571875" cy="4095750"/>
          </a:xfrm>
        </p:spPr>
      </p:pic>
      <p:sp>
        <p:nvSpPr>
          <p:cNvPr id="22531" name="Text Placeholder 3">
            <a:extLst>
              <a:ext uri="{FF2B5EF4-FFF2-40B4-BE49-F238E27FC236}">
                <a16:creationId xmlns:a16="http://schemas.microsoft.com/office/drawing/2014/main" id="{EC227DBF-88EE-EB45-8DA5-0C0C363B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343400" cy="4495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Believed to be the first cells to evolve.</a:t>
            </a:r>
          </a:p>
          <a:p>
            <a:pPr eaLnBrk="1" hangingPunct="1"/>
            <a:r>
              <a:rPr lang="en-US" altLang="en-US" sz="2400" dirty="0"/>
              <a:t>No “</a:t>
            </a:r>
            <a:r>
              <a:rPr lang="en-US" altLang="en-US" sz="2400" b="1" dirty="0"/>
              <a:t>true”</a:t>
            </a:r>
            <a:r>
              <a:rPr lang="en-US" altLang="en-US" sz="2400" dirty="0"/>
              <a:t> nucleus</a:t>
            </a:r>
          </a:p>
          <a:p>
            <a:pPr lvl="1" eaLnBrk="1" hangingPunct="1"/>
            <a:r>
              <a:rPr lang="en-US" altLang="en-US" sz="2000" dirty="0"/>
              <a:t>Lack a membrane bound nucleus </a:t>
            </a:r>
          </a:p>
          <a:p>
            <a:pPr eaLnBrk="1" hangingPunct="1"/>
            <a:r>
              <a:rPr lang="en-US" altLang="en-US" sz="2400" dirty="0"/>
              <a:t>No membrane bound organelles.</a:t>
            </a:r>
          </a:p>
          <a:p>
            <a:pPr eaLnBrk="1" hangingPunct="1"/>
            <a:r>
              <a:rPr lang="en-US" altLang="en-US" sz="2400" dirty="0"/>
              <a:t>Ribosomes are only organelle.**</a:t>
            </a:r>
          </a:p>
        </p:txBody>
      </p:sp>
    </p:spTree>
    <p:extLst>
      <p:ext uri="{BB962C8B-B14F-4D97-AF65-F5344CB8AC3E}">
        <p14:creationId xmlns:p14="http://schemas.microsoft.com/office/powerpoint/2010/main" val="188147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E6F4E51D-00FF-5442-A29A-73EDD518F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Eucaryotic Cells</a:t>
            </a:r>
          </a:p>
        </p:txBody>
      </p:sp>
      <p:pic>
        <p:nvPicPr>
          <p:cNvPr id="20482" name="Picture 7" descr="Scheme of an eucaryotic cell">
            <a:extLst>
              <a:ext uri="{FF2B5EF4-FFF2-40B4-BE49-F238E27FC236}">
                <a16:creationId xmlns:a16="http://schemas.microsoft.com/office/drawing/2014/main" id="{6BC53652-1ED4-7343-9FF7-8255ABE20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40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C216DAAF-44CA-BD4F-AE21-884B6AD31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15" y="5519738"/>
            <a:ext cx="6865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2400" b="1" dirty="0"/>
              <a:t>Functional relationships of cellular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4094409-B11D-2148-B839-C3A023B0D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Eucaryotic Cells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4B4A780-DA34-7647-BEB5-91E2465B6B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258366" indent="-258366" eaLnBrk="1" fontAlgn="auto" hangingPunct="1">
              <a:buClr>
                <a:schemeClr val="accent6"/>
              </a:buClr>
              <a:defRPr/>
            </a:pPr>
            <a:r>
              <a:rPr lang="en-US" altLang="en-US" sz="3200"/>
              <a:t>Distinct Nucleus.</a:t>
            </a:r>
          </a:p>
          <a:p>
            <a:pPr marL="258366" indent="-258366" eaLnBrk="1" fontAlgn="auto" hangingPunct="1">
              <a:buClr>
                <a:schemeClr val="accent6"/>
              </a:buClr>
              <a:defRPr/>
            </a:pPr>
            <a:endParaRPr lang="en-US" altLang="en-US" sz="3200"/>
          </a:p>
          <a:p>
            <a:pPr marL="258366" indent="-258366" eaLnBrk="1" fontAlgn="auto" hangingPunct="1">
              <a:buClr>
                <a:schemeClr val="accent6"/>
              </a:buClr>
              <a:defRPr/>
            </a:pPr>
            <a:r>
              <a:rPr lang="en-US" altLang="en-US" sz="3200"/>
              <a:t>organelles except the ribosomes enclosed with a membrane.</a:t>
            </a:r>
          </a:p>
          <a:p>
            <a:pPr marL="258366" indent="-258366" eaLnBrk="1" fontAlgn="auto" hangingPunct="1">
              <a:buClr>
                <a:schemeClr val="accent6"/>
              </a:buClr>
              <a:defRPr/>
            </a:pPr>
            <a:endParaRPr lang="en-US" altLang="en-US" sz="3200"/>
          </a:p>
          <a:p>
            <a:pPr marL="258366" indent="-258366" eaLnBrk="1" fontAlgn="auto" hangingPunct="1">
              <a:buClr>
                <a:schemeClr val="accent6"/>
              </a:buClr>
              <a:defRPr/>
            </a:pPr>
            <a:r>
              <a:rPr lang="en-US" altLang="en-US" sz="3200"/>
              <a:t>Can be plant, animal or fungi.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>
            <a:extLst>
              <a:ext uri="{FF2B5EF4-FFF2-40B4-BE49-F238E27FC236}">
                <a16:creationId xmlns:a16="http://schemas.microsoft.com/office/drawing/2014/main" id="{7F9209E7-8370-D041-8C55-4BC5C6599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Eucaryotic Cells</a:t>
            </a:r>
          </a:p>
        </p:txBody>
      </p:sp>
      <p:sp>
        <p:nvSpPr>
          <p:cNvPr id="22530" name="Rectangle 15">
            <a:extLst>
              <a:ext uri="{FF2B5EF4-FFF2-40B4-BE49-F238E27FC236}">
                <a16:creationId xmlns:a16="http://schemas.microsoft.com/office/drawing/2014/main" id="{ACC4AB4D-E865-354E-9846-8EAF6E378BD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CA" altLang="en-US" sz="2400"/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EDD84279-8D61-D44F-9A82-94D1E82D0F3D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1295400" y="4184650"/>
            <a:ext cx="8229600" cy="1981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There are two types of Eucaryotic cells.</a:t>
            </a:r>
          </a:p>
          <a:p>
            <a:pPr lvl="1" eaLnBrk="1" hangingPunct="1"/>
            <a:r>
              <a:rPr lang="en-US" altLang="en-US" sz="2600" dirty="0"/>
              <a:t>animal cell.</a:t>
            </a:r>
          </a:p>
          <a:p>
            <a:pPr lvl="1" eaLnBrk="1" hangingPunct="1"/>
            <a:r>
              <a:rPr lang="en-US" altLang="en-US" sz="2600" dirty="0"/>
              <a:t>plant cell</a:t>
            </a:r>
          </a:p>
        </p:txBody>
      </p:sp>
      <p:pic>
        <p:nvPicPr>
          <p:cNvPr id="22532" name="Picture 17" descr="eukaryote_plant">
            <a:extLst>
              <a:ext uri="{FF2B5EF4-FFF2-40B4-BE49-F238E27FC236}">
                <a16:creationId xmlns:a16="http://schemas.microsoft.com/office/drawing/2014/main" id="{775C4680-3085-AA4A-8782-21335BAA5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34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9" descr="animalcell">
            <a:extLst>
              <a:ext uri="{FF2B5EF4-FFF2-40B4-BE49-F238E27FC236}">
                <a16:creationId xmlns:a16="http://schemas.microsoft.com/office/drawing/2014/main" id="{5200944B-1B1E-B54F-84F7-74B1245C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886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>
            <a:extLst>
              <a:ext uri="{FF2B5EF4-FFF2-40B4-BE49-F238E27FC236}">
                <a16:creationId xmlns:a16="http://schemas.microsoft.com/office/drawing/2014/main" id="{BFF3A1FD-7FFF-8340-83FD-08A277CA3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Animal cell Organelles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E135DF1F-585C-C14C-8C71-97DFFE35CE9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contain centrioles</a:t>
            </a:r>
          </a:p>
          <a:p>
            <a:pPr eaLnBrk="1" hangingPunct="1"/>
            <a:r>
              <a:rPr lang="en-US" altLang="en-US" sz="2800"/>
              <a:t>do not contain a cell wall or chloroplasts</a:t>
            </a:r>
          </a:p>
        </p:txBody>
      </p:sp>
      <p:pic>
        <p:nvPicPr>
          <p:cNvPr id="23555" name="Picture 10" descr="animalcell">
            <a:extLst>
              <a:ext uri="{FF2B5EF4-FFF2-40B4-BE49-F238E27FC236}">
                <a16:creationId xmlns:a16="http://schemas.microsoft.com/office/drawing/2014/main" id="{0408A9C3-BBA8-F54B-8DC4-EB4C12292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03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Line 12">
            <a:extLst>
              <a:ext uri="{FF2B5EF4-FFF2-40B4-BE49-F238E27FC236}">
                <a16:creationId xmlns:a16="http://schemas.microsoft.com/office/drawing/2014/main" id="{7C19A0AB-6C3E-4A4D-A547-C32408906A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5029200"/>
            <a:ext cx="3810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>
            <a:extLst>
              <a:ext uri="{FF2B5EF4-FFF2-40B4-BE49-F238E27FC236}">
                <a16:creationId xmlns:a16="http://schemas.microsoft.com/office/drawing/2014/main" id="{6C11E5D0-0C07-7A43-8F4F-4E1ABAE189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5181600"/>
            <a:ext cx="6858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FD7A0AFF-7BFB-DC4E-AF16-06A6D5B61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Plant Cell organelles</a:t>
            </a:r>
          </a:p>
        </p:txBody>
      </p:sp>
      <p:pic>
        <p:nvPicPr>
          <p:cNvPr id="24578" name="Picture 6" descr="plant cell-11thed">
            <a:extLst>
              <a:ext uri="{FF2B5EF4-FFF2-40B4-BE49-F238E27FC236}">
                <a16:creationId xmlns:a16="http://schemas.microsoft.com/office/drawing/2014/main" id="{50ACD1D1-B336-514E-B6BC-07747CCDC98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06663"/>
            <a:ext cx="4038600" cy="30638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BD0A6B39-BDE3-7F4D-B095-000668AB823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marL="258366" indent="-258366" eaLnBrk="1" fontAlgn="auto" hangingPunct="1">
              <a:lnSpc>
                <a:spcPct val="90000"/>
              </a:lnSpc>
              <a:buClr>
                <a:schemeClr val="accent6"/>
              </a:buClr>
              <a:defRPr/>
            </a:pPr>
            <a:r>
              <a:rPr lang="en-US" altLang="en-US" sz="2400" dirty="0"/>
              <a:t>Surrounded  by a Cell wall.</a:t>
            </a:r>
          </a:p>
          <a:p>
            <a:pPr marL="596504" lvl="1" indent="-253604" eaLnBrk="1" fontAlgn="auto" hangingPunct="1">
              <a:lnSpc>
                <a:spcPct val="90000"/>
              </a:lnSpc>
              <a:buClr>
                <a:schemeClr val="accent6"/>
              </a:buClr>
              <a:defRPr/>
            </a:pPr>
            <a:r>
              <a:rPr lang="en-US" altLang="en-US" sz="2000" dirty="0"/>
              <a:t>made of cellulose to stiffen and support the cell.</a:t>
            </a:r>
          </a:p>
          <a:p>
            <a:pPr marL="258366" indent="-258366" eaLnBrk="1" fontAlgn="auto" hangingPunct="1">
              <a:lnSpc>
                <a:spcPct val="90000"/>
              </a:lnSpc>
              <a:buClr>
                <a:schemeClr val="accent6"/>
              </a:buClr>
              <a:defRPr/>
            </a:pPr>
            <a:r>
              <a:rPr lang="en-US" altLang="en-US" sz="2400" dirty="0"/>
              <a:t>Contain plastids.</a:t>
            </a:r>
          </a:p>
          <a:p>
            <a:pPr marL="596504" lvl="1" indent="-253604" eaLnBrk="1" fontAlgn="auto" hangingPunct="1">
              <a:lnSpc>
                <a:spcPct val="90000"/>
              </a:lnSpc>
              <a:buClr>
                <a:schemeClr val="accent6"/>
              </a:buClr>
              <a:defRPr/>
            </a:pPr>
            <a:r>
              <a:rPr lang="en-US" altLang="en-US" sz="2000" dirty="0"/>
              <a:t>chloroplasts convert sunlight and carbon dioxide into glucose and release oxygen.</a:t>
            </a:r>
          </a:p>
          <a:p>
            <a:pPr marL="258366" indent="-258366" eaLnBrk="1" fontAlgn="auto" hangingPunct="1">
              <a:lnSpc>
                <a:spcPct val="90000"/>
              </a:lnSpc>
              <a:buClr>
                <a:schemeClr val="accent6"/>
              </a:buClr>
              <a:defRPr/>
            </a:pPr>
            <a:r>
              <a:rPr lang="en-US" altLang="en-US" sz="2400" dirty="0"/>
              <a:t>Large central vacuole.</a:t>
            </a:r>
          </a:p>
          <a:p>
            <a:pPr marL="596504" lvl="1" indent="-253604" eaLnBrk="1" fontAlgn="auto" hangingPunct="1">
              <a:lnSpc>
                <a:spcPct val="90000"/>
              </a:lnSpc>
              <a:buClr>
                <a:schemeClr val="accent6"/>
              </a:buClr>
              <a:defRPr/>
            </a:pPr>
            <a:r>
              <a:rPr lang="en-US" altLang="en-US" sz="2000" dirty="0"/>
              <a:t>used to store various molecules and support the cell.</a:t>
            </a:r>
          </a:p>
        </p:txBody>
      </p:sp>
      <p:sp>
        <p:nvSpPr>
          <p:cNvPr id="24580" name="Line 7">
            <a:extLst>
              <a:ext uri="{FF2B5EF4-FFF2-40B4-BE49-F238E27FC236}">
                <a16:creationId xmlns:a16="http://schemas.microsoft.com/office/drawing/2014/main" id="{85A1C335-07D4-9140-9E78-9EDC134FA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286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>
            <a:extLst>
              <a:ext uri="{FF2B5EF4-FFF2-40B4-BE49-F238E27FC236}">
                <a16:creationId xmlns:a16="http://schemas.microsoft.com/office/drawing/2014/main" id="{4C911FF1-E718-5E4D-9EBA-64BA094692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2286000"/>
            <a:ext cx="1676400" cy="304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>
            <a:extLst>
              <a:ext uri="{FF2B5EF4-FFF2-40B4-BE49-F238E27FC236}">
                <a16:creationId xmlns:a16="http://schemas.microsoft.com/office/drawing/2014/main" id="{F3B9BE4C-B834-664B-B273-9019F9DC58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52800" y="2971800"/>
            <a:ext cx="1371600" cy="533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1">
            <a:extLst>
              <a:ext uri="{FF2B5EF4-FFF2-40B4-BE49-F238E27FC236}">
                <a16:creationId xmlns:a16="http://schemas.microsoft.com/office/drawing/2014/main" id="{CB1CA45C-6ECC-3D49-99E9-34269DA877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57400" y="3581400"/>
            <a:ext cx="2743200" cy="1295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>
            <a:extLst>
              <a:ext uri="{FF2B5EF4-FFF2-40B4-BE49-F238E27FC236}">
                <a16:creationId xmlns:a16="http://schemas.microsoft.com/office/drawing/2014/main" id="{A29D211F-C66E-F242-BEDA-7BC724199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Animal and Plant Cell Organelles</a:t>
            </a:r>
          </a:p>
        </p:txBody>
      </p:sp>
      <p:pic>
        <p:nvPicPr>
          <p:cNvPr id="25602" name="Picture 7" descr="labelled animal cell">
            <a:extLst>
              <a:ext uri="{FF2B5EF4-FFF2-40B4-BE49-F238E27FC236}">
                <a16:creationId xmlns:a16="http://schemas.microsoft.com/office/drawing/2014/main" id="{1D039AD5-EFD9-584D-B5E1-7FE033FCA8E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3013" y="1524000"/>
            <a:ext cx="3405187" cy="2438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" name="Picture 11" descr="plant cell ">
            <a:extLst>
              <a:ext uri="{FF2B5EF4-FFF2-40B4-BE49-F238E27FC236}">
                <a16:creationId xmlns:a16="http://schemas.microsoft.com/office/drawing/2014/main" id="{A6E75832-F20C-3842-8AD9-820BFADFD25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524000"/>
            <a:ext cx="3505200" cy="2438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Rectangle 6">
            <a:extLst>
              <a:ext uri="{FF2B5EF4-FFF2-40B4-BE49-F238E27FC236}">
                <a16:creationId xmlns:a16="http://schemas.microsoft.com/office/drawing/2014/main" id="{1AD87DF0-046B-164C-A704-DBAA220042CE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4111625"/>
            <a:ext cx="8229600" cy="1981200"/>
          </a:xfrm>
        </p:spPr>
        <p:txBody>
          <a:bodyPr/>
          <a:lstStyle/>
          <a:p>
            <a:pPr eaLnBrk="1" hangingPunct="1"/>
            <a:r>
              <a:rPr lang="en-US" altLang="en-US" sz="2800"/>
              <a:t>plasma membrane.</a:t>
            </a:r>
          </a:p>
          <a:p>
            <a:pPr lvl="1" eaLnBrk="1" hangingPunct="1"/>
            <a:r>
              <a:rPr lang="en-US" altLang="en-US" sz="2400"/>
              <a:t>on the outside of the animal cell.</a:t>
            </a:r>
          </a:p>
          <a:p>
            <a:pPr lvl="1" eaLnBrk="1" hangingPunct="1"/>
            <a:r>
              <a:rPr lang="en-US" altLang="en-US" sz="2400"/>
              <a:t>just inside the cell wall of a plant cell.</a:t>
            </a:r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FB34078B-318E-1B41-81CB-9B3CAF49FF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3276600"/>
            <a:ext cx="1066800" cy="1447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4C8D5A59-B892-124B-9EB4-D2FC984C9A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3886200"/>
            <a:ext cx="914400" cy="1295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{85653F06-16F2-6548-B585-A65B09D9BC71}tf16401378</Template>
  <TotalTime>1037</TotalTime>
  <Words>904</Words>
  <Application>Microsoft Macintosh PowerPoint</Application>
  <PresentationFormat>On-screen Show (4:3)</PresentationFormat>
  <Paragraphs>154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MS Shell Dlg 2</vt:lpstr>
      <vt:lpstr>Wingdings</vt:lpstr>
      <vt:lpstr>Wingdings 3</vt:lpstr>
      <vt:lpstr>Madison</vt:lpstr>
      <vt:lpstr>Prokaryotic and Eukaryotic Cells</vt:lpstr>
      <vt:lpstr>Comparing Prokaryotic Cells with Eukaryotic Cells</vt:lpstr>
      <vt:lpstr>Prokaryotic Cells</vt:lpstr>
      <vt:lpstr>Eucaryotic Cells</vt:lpstr>
      <vt:lpstr>Eucaryotic Cells</vt:lpstr>
      <vt:lpstr>Eucaryotic Cells</vt:lpstr>
      <vt:lpstr>Animal cell Organelles</vt:lpstr>
      <vt:lpstr>Plant Cell organelles</vt:lpstr>
      <vt:lpstr>Animal and Plant Cell Organelles</vt:lpstr>
      <vt:lpstr>Animal Cell plasma membrane</vt:lpstr>
      <vt:lpstr>                Cell Wall (only in plants and some fungi)</vt:lpstr>
      <vt:lpstr>Chloroplasts</vt:lpstr>
      <vt:lpstr>Mitochondria</vt:lpstr>
      <vt:lpstr>Mitochondria</vt:lpstr>
      <vt:lpstr>Chloroplasts and Mitochondria</vt:lpstr>
      <vt:lpstr>Cytoskeleton</vt:lpstr>
      <vt:lpstr>PowerPoint Presentation</vt:lpstr>
      <vt:lpstr>PowerPoint Presentation</vt:lpstr>
      <vt:lpstr>Cilia and Flagella</vt:lpstr>
      <vt:lpstr>Endoplasmic Reticulum</vt:lpstr>
      <vt:lpstr>Endoplasmic Reticulum</vt:lpstr>
      <vt:lpstr>Endoplasmic Reticulum</vt:lpstr>
      <vt:lpstr>Ribosomes</vt:lpstr>
      <vt:lpstr>Golgi [Body / apparatus]</vt:lpstr>
      <vt:lpstr>PowerPoint Presentation</vt:lpstr>
      <vt:lpstr>Vacuole</vt:lpstr>
      <vt:lpstr>Nucleus/Nucleolus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Eblend</dc:creator>
  <cp:lastModifiedBy>Alysha Bandali</cp:lastModifiedBy>
  <cp:revision>37</cp:revision>
  <dcterms:created xsi:type="dcterms:W3CDTF">2006-08-28T19:45:48Z</dcterms:created>
  <dcterms:modified xsi:type="dcterms:W3CDTF">2020-09-16T18:54:34Z</dcterms:modified>
</cp:coreProperties>
</file>